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  <p:sldId id="265" r:id="rId7"/>
    <p:sldId id="258" r:id="rId8"/>
    <p:sldId id="266" r:id="rId9"/>
    <p:sldId id="267" r:id="rId10"/>
    <p:sldId id="268" r:id="rId11"/>
    <p:sldId id="259" r:id="rId12"/>
    <p:sldId id="269" r:id="rId13"/>
    <p:sldId id="270" r:id="rId14"/>
    <p:sldId id="272" r:id="rId15"/>
    <p:sldId id="274" r:id="rId16"/>
    <p:sldId id="275" r:id="rId17"/>
    <p:sldId id="276" r:id="rId18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9B48D5-EFCE-447C-82D3-02473F846B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AF48829-5220-4130-B6AE-97FF5A8B8B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E415BB0-318F-42C7-876C-6540A62B0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8051-5720-4200-959F-3EE550595C11}" type="datetimeFigureOut">
              <a:rPr lang="cs-CZ" smtClean="0"/>
              <a:t>30.03.2020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16024A2-98F7-4E4C-B58F-8B35D0C1F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F2B3982-2C7E-4F85-B185-7E5BD679D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88FC1-F958-4EDC-A0A9-6FE593C64E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4351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6D40C32-CEF0-44EF-81C7-99CC1C34E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E47245-A38B-49E9-8AD1-2EDCFCFEC4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50921D0-8AF3-4132-8599-607AF8CB0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8051-5720-4200-959F-3EE550595C11}" type="datetimeFigureOut">
              <a:rPr lang="cs-CZ" smtClean="0"/>
              <a:t>30.03.2020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C173BC3-F790-4D6E-97EE-C215DD5CD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84C45B8-2F2E-45C9-9E2A-4FCE5341B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88FC1-F958-4EDC-A0A9-6FE593C64E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3976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F31EEC-F8B2-426E-A9D0-9B0F64738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2339E2A-3EF6-417D-A045-7290A861C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2B9CAB7-33DC-4957-A922-2B16E6AF4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8051-5720-4200-959F-3EE550595C11}" type="datetimeFigureOut">
              <a:rPr lang="cs-CZ" smtClean="0"/>
              <a:t>30.03.2020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0D45630-8021-4A61-AD60-52CBACED8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857DF88-6CA2-44DF-AF2A-4E9955DAF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88FC1-F958-4EDC-A0A9-6FE593C64E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4772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B88BDC-1848-4EB0-AE8B-5E79EB0E5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C99DF64-62B4-4C28-8AFC-420300EE4E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8C23E66-DFC1-4276-9C3A-039574818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1DD61E4-5D0B-44C9-86D8-B861D432B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8051-5720-4200-959F-3EE550595C11}" type="datetimeFigureOut">
              <a:rPr lang="cs-CZ" smtClean="0"/>
              <a:t>30.03.2020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0715B9E-24F7-418E-88E2-D337A516C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5D3E6C7-4D42-4C91-ABA9-17E57BF0E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88FC1-F958-4EDC-A0A9-6FE593C64E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3077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EADB37-B7B0-43B5-94E2-4E5E28D2E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798FF45-FDB0-45BB-98AC-C866EE96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3034F7D-9880-43D5-A93D-BB48D8C6F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F0DDA955-7F36-46C2-AF80-6901899303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EA0EFB9-1D5B-477A-990A-B27E6DB45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7232D75F-0E57-41EF-8709-876900E20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8051-5720-4200-959F-3EE550595C11}" type="datetimeFigureOut">
              <a:rPr lang="cs-CZ" smtClean="0"/>
              <a:t>30.03.2020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1A1B2A5-FB3C-4DD4-8801-10F9ED94F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83DB626-D0B0-4C86-BB68-5416AABC1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88FC1-F958-4EDC-A0A9-6FE593C64E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7898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E9CB0B-0EE7-4A1A-93A7-2E3B93F36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9E3B8BB-69A2-4939-85A9-83E786673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8051-5720-4200-959F-3EE550595C11}" type="datetimeFigureOut">
              <a:rPr lang="cs-CZ" smtClean="0"/>
              <a:t>30.03.2020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5ACF41F-8971-44BF-99DA-BDF0315E1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56B24E-3AE5-430A-AA7A-FC8C1FE1B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88FC1-F958-4EDC-A0A9-6FE593C64E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2129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4D66BCDE-F809-45D8-9C9B-688D2D999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8051-5720-4200-959F-3EE550595C11}" type="datetimeFigureOut">
              <a:rPr lang="cs-CZ" smtClean="0"/>
              <a:t>30.03.2020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3AE4267-329A-4A7D-964F-9C1AEF705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F80C9B0-C191-4EDD-93A5-2C6CD1C1A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88FC1-F958-4EDC-A0A9-6FE593C64E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1622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29C972-B19F-49F8-BF8A-A13EA0FA2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AF79954-7209-4D73-B1C6-7BBB1D98A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5F32AEB-C1C7-4441-9C08-B7E6D5589E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3F9A4D3-BD27-48DF-814B-8B701A71C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8051-5720-4200-959F-3EE550595C11}" type="datetimeFigureOut">
              <a:rPr lang="cs-CZ" smtClean="0"/>
              <a:t>30.03.2020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CCD0608-DCB2-49F8-A9F7-1BDF7CB6A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64F6F73-94C7-4C2E-976C-F03BFE7B1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88FC1-F958-4EDC-A0A9-6FE593C64E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51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C45954-D4A1-4746-9EE4-598711393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C197E4A-43AC-49F2-8661-A6E988EE18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0771118-43F3-4908-8DE6-9E41F4C8EF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D8FF879-BFCB-42E7-AB03-3A7951363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8051-5720-4200-959F-3EE550595C11}" type="datetimeFigureOut">
              <a:rPr lang="cs-CZ" smtClean="0"/>
              <a:t>30.03.2020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5D47227-9970-4F52-8ABE-103EB45EF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F97F9E9-8CAD-401D-A14B-75901A1BC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88FC1-F958-4EDC-A0A9-6FE593C64E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6877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479B1F-8FB2-4F3D-9708-D9EE77B2F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4B69210-3409-4F31-A489-A08F9122D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B4CB685-86FB-4335-8DDB-F9BB986E0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8051-5720-4200-959F-3EE550595C11}" type="datetimeFigureOut">
              <a:rPr lang="cs-CZ" smtClean="0"/>
              <a:t>30.03.2020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722577-25AE-45CE-ABE7-EEC9E8FD0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B9591DB-5DDA-443F-A713-3DFC15F5E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88FC1-F958-4EDC-A0A9-6FE593C64E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903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931C40D7-3C2A-4167-8A09-DB82983088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FB45DDF-F9CE-4207-AAE5-5BFE83F50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DB0160A-504D-4F31-A97B-F0F848BAC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8051-5720-4200-959F-3EE550595C11}" type="datetimeFigureOut">
              <a:rPr lang="cs-CZ" smtClean="0"/>
              <a:t>30.03.2020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109A0B4-D62F-4FC6-A7B6-1A4B3ED2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F034208-2318-41C5-80F7-BFD984924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88FC1-F958-4EDC-A0A9-6FE593C64E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5051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5B6783A-52A6-4642-B105-A36B8435E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0CBA922-BA46-479D-BF2A-8189A0447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233E24A-565C-4143-B84E-DDF358443A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B8051-5720-4200-959F-3EE550595C11}" type="datetimeFigureOut">
              <a:rPr lang="cs-CZ" smtClean="0"/>
              <a:t>30.03.2020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4FA59F7-066A-4E7F-A4D7-2C24C90B45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3E4A4ED-D6C1-46FD-9AAC-49DF99392E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88FC1-F958-4EDC-A0A9-6FE593C64E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7694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iznicechy.cz/turisticke-cile/1112-pomnik-kostky-cukru-v-dacicich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obsah 8">
            <a:extLst>
              <a:ext uri="{FF2B5EF4-FFF2-40B4-BE49-F238E27FC236}">
                <a16:creationId xmlns:a16="http://schemas.microsoft.com/office/drawing/2014/main" id="{1F76C92C-BA54-4FD9-A2DF-46FCC6B86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284" y="922789"/>
            <a:ext cx="11006356" cy="4655890"/>
          </a:xfrm>
          <a:ln>
            <a:solidFill>
              <a:schemeClr val="tx1"/>
            </a:solidFill>
          </a:ln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spcAft>
                <a:spcPts val="300"/>
              </a:spcAft>
              <a:buNone/>
            </a:pPr>
            <a:r>
              <a:rPr lang="cs-CZ" sz="5100" b="1" dirty="0"/>
              <a:t>Informace pro dárce krve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5100" dirty="0"/>
              <a:t>O dárce krve v Krajské nemocnici T. Bati pečuje hematologicko-transfuzní oddělení, které najdete ve 13. budově v západní části areálu nemocnice.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endParaRPr lang="cs-CZ" sz="5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5100" dirty="0"/>
              <a:t>KDO MŮŽE DAROVAT KREV?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5100" dirty="0"/>
              <a:t>Každý zdravý člověk, který se rozhodne dobrovolně a svobodně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5100" dirty="0"/>
              <a:t>Každý ve věku od 18 do 60 let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5100" dirty="0"/>
              <a:t>Hmotnost min. 50 kg pro ženy a 60 kg pro muže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endParaRPr lang="cs-CZ" sz="5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5100" dirty="0"/>
              <a:t>KDY K DALŠÍMU ODBĚRU?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5100" dirty="0"/>
              <a:t>Muži: mezi </a:t>
            </a:r>
            <a:r>
              <a:rPr lang="cs-CZ" sz="5100" u="sng" dirty="0"/>
              <a:t>jednotlivými</a:t>
            </a:r>
            <a:r>
              <a:rPr lang="cs-CZ" sz="5100" dirty="0"/>
              <a:t> odběry krve musí uplynout 3 měsíce, tedy 4x do roka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5100" dirty="0"/>
              <a:t>Ženy: nejdříve po 4 měsících, tedy 3x do roka</a:t>
            </a:r>
          </a:p>
          <a:p>
            <a:pPr marL="0" indent="0" algn="ctr">
              <a:lnSpc>
                <a:spcPct val="170000"/>
              </a:lnSpc>
              <a:spcBef>
                <a:spcPts val="0"/>
              </a:spcBef>
              <a:buNone/>
            </a:pPr>
            <a:endParaRPr lang="cs-CZ" dirty="0"/>
          </a:p>
          <a:p>
            <a:pPr marL="0" indent="0" algn="r">
              <a:lnSpc>
                <a:spcPct val="170000"/>
              </a:lnSpc>
              <a:spcBef>
                <a:spcPts val="0"/>
              </a:spcBef>
              <a:buNone/>
            </a:pPr>
            <a:r>
              <a:rPr lang="cs-CZ" sz="2100" dirty="0"/>
              <a:t>Zdroj: https://www.kntb.cz/informace-pro-darce-krve (upraveno)</a:t>
            </a:r>
          </a:p>
          <a:p>
            <a:pPr marL="0" indent="0">
              <a:buNone/>
            </a:pPr>
            <a:endParaRPr lang="cs-CZ" sz="2100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3C5210AC-7658-46E4-AA97-1955AF6F04F6}"/>
              </a:ext>
            </a:extLst>
          </p:cNvPr>
          <p:cNvSpPr txBox="1"/>
          <p:nvPr/>
        </p:nvSpPr>
        <p:spPr>
          <a:xfrm>
            <a:off x="545284" y="5935211"/>
            <a:ext cx="11387579" cy="407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cs-CZ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Přečtěte si uvedený strukturovaný text, vypište z něj číslovky a rozdělte je do skupin podle významu.</a:t>
            </a:r>
            <a:endParaRPr lang="cs-CZ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0AA01EEB-A402-4AC6-8874-DB43DEF8F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4739" y="256270"/>
            <a:ext cx="3398240" cy="498940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>ČÍSLOVKY</a:t>
            </a:r>
          </a:p>
        </p:txBody>
      </p:sp>
    </p:spTree>
    <p:extLst>
      <p:ext uri="{BB962C8B-B14F-4D97-AF65-F5344CB8AC3E}">
        <p14:creationId xmlns:p14="http://schemas.microsoft.com/office/powerpoint/2010/main" val="225672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FA4E6B7-2CC0-4CEC-AF47-193746C89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144" y="650449"/>
            <a:ext cx="10755984" cy="5646656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ŘADOVÉ			ZÁKLADNÍ			NÁSOBNÉ</a:t>
            </a:r>
          </a:p>
          <a:p>
            <a:pPr marL="0" indent="0">
              <a:buNone/>
            </a:pPr>
            <a:r>
              <a:rPr lang="cs-CZ" dirty="0"/>
              <a:t>13. 				60				4x</a:t>
            </a:r>
          </a:p>
          <a:p>
            <a:pPr marL="0" indent="0">
              <a:buNone/>
            </a:pPr>
            <a:r>
              <a:rPr lang="cs-CZ" dirty="0"/>
              <a:t>				18				3x</a:t>
            </a:r>
          </a:p>
          <a:p>
            <a:pPr marL="0" indent="0">
              <a:buNone/>
            </a:pPr>
            <a:r>
              <a:rPr lang="cs-CZ" dirty="0"/>
              <a:t>				50</a:t>
            </a:r>
          </a:p>
          <a:p>
            <a:pPr marL="0" indent="0">
              <a:buNone/>
            </a:pPr>
            <a:r>
              <a:rPr lang="cs-CZ" dirty="0"/>
              <a:t>				60</a:t>
            </a:r>
          </a:p>
          <a:p>
            <a:pPr marL="0" indent="0">
              <a:buNone/>
            </a:pPr>
            <a:r>
              <a:rPr lang="cs-CZ" dirty="0"/>
              <a:t>				3</a:t>
            </a:r>
          </a:p>
          <a:p>
            <a:pPr marL="0" indent="0">
              <a:buNone/>
            </a:pPr>
            <a:r>
              <a:rPr lang="cs-CZ" dirty="0"/>
              <a:t>				4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6578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F256ECC-0716-497F-9494-BD44862AF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303" y="716437"/>
            <a:ext cx="11001081" cy="5439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dirty="0"/>
              <a:t>2) Rozhodněte, zda jsou v uvedených větách správně zapsány číslovky.</a:t>
            </a:r>
          </a:p>
          <a:p>
            <a:pPr marL="0" indent="0">
              <a:buNone/>
            </a:pPr>
            <a:endParaRPr lang="cs-CZ" sz="2400" b="1" dirty="0"/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cs-CZ" dirty="0"/>
              <a:t>a) Krev je možné darovat od 18-ti let. 		ANO – NE </a:t>
            </a:r>
            <a:endParaRPr lang="cs-CZ" sz="2000" dirty="0"/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cs-CZ" dirty="0"/>
              <a:t>b) Krev je možné darovat od 18 let. 		ANO – NE </a:t>
            </a:r>
            <a:endParaRPr lang="cs-CZ" sz="2000" dirty="0"/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cs-CZ" dirty="0"/>
              <a:t>c) Krev je možné darovat od 18ti let. 		ANO – NE</a:t>
            </a:r>
            <a:endParaRPr lang="cs-CZ" sz="2000" dirty="0"/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 Krev je možné darovat od osmnácti let. 	ANO – NE </a:t>
            </a:r>
            <a:endParaRPr lang="cs-CZ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1470159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1430AB3-76AE-4E24-8129-32B239F04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999" y="688157"/>
            <a:ext cx="10580802" cy="5488805"/>
          </a:xfrm>
        </p:spPr>
        <p:txBody>
          <a:bodyPr/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cs-CZ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 Rozhodněte, která z uvedených možností je správná.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endParaRPr lang="cs-CZ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Ženy mohou darovat krev třikrát do roka. </a:t>
            </a:r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Ženy mohou darovat krev tři krát do roka. </a:t>
            </a:r>
          </a:p>
          <a:p>
            <a:pPr marL="0" indent="0">
              <a:buNone/>
            </a:pPr>
            <a:endParaRPr lang="cs-CZ" sz="3200" dirty="0"/>
          </a:p>
          <a:p>
            <a:pPr marL="0" indent="0">
              <a:buNone/>
            </a:pPr>
            <a:endParaRPr lang="cs-CZ" sz="3200" dirty="0"/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32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4) V textu je uvedeno, že oddělení najdeme „</a:t>
            </a:r>
            <a:r>
              <a:rPr lang="cs-CZ" sz="3200" b="1" i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ve 13. budově</a:t>
            </a:r>
            <a:r>
              <a:rPr lang="cs-CZ" sz="32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“. Bylo by možné napsat, že oddělení najdeme „</a:t>
            </a:r>
            <a:r>
              <a:rPr lang="cs-CZ" sz="3200" b="1" i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 budově č. 13/v budově 13“</a:t>
            </a:r>
            <a:r>
              <a:rPr lang="cs-CZ" sz="32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?  </a:t>
            </a:r>
            <a:endParaRPr lang="cs-CZ" sz="32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3451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914A4B3-CE08-4362-BEF0-C0346FDE1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144" y="782425"/>
            <a:ext cx="10599656" cy="5394538"/>
          </a:xfrm>
        </p:spPr>
        <p:txBody>
          <a:bodyPr/>
          <a:lstStyle/>
          <a:p>
            <a:pPr marL="0" lv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 strana – strana 10</a:t>
            </a:r>
          </a:p>
          <a:p>
            <a:pPr marL="0" lv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28. kapitola – kapitola 28</a:t>
            </a:r>
          </a:p>
          <a:p>
            <a:pPr marL="0" lv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</a:p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Karel IV.</a:t>
            </a:r>
          </a:p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ulice 28. října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87292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95F6175-EFF0-4CD2-A981-F6F9928F8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864" y="744718"/>
            <a:ext cx="10627936" cy="5432245"/>
          </a:xfrm>
        </p:spPr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5) Vysvětlete význam podrženého slova „</a:t>
            </a:r>
            <a:r>
              <a:rPr lang="cs-CZ" sz="32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jednotlivý</a:t>
            </a:r>
            <a:r>
              <a:rPr lang="cs-CZ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“. Jedná se o číslovku? </a:t>
            </a:r>
            <a:endParaRPr lang="cs-CZ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978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9A285E-8A94-404A-91DD-E583B932D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PŘÍSTAVEK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A9A7DA7-0488-47ED-995A-BAE8420DD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cs-CZ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Znáte odpovědi na otázky?</a:t>
            </a:r>
            <a:endParaRPr lang="cs-CZ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Font typeface="+mj-lt"/>
              <a:buAutoNum type="alphaUcParenR"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Kdo byl Herakles?</a:t>
            </a:r>
          </a:p>
          <a:p>
            <a:pPr marL="800100" lvl="1" indent="-342900">
              <a:lnSpc>
                <a:spcPct val="115000"/>
              </a:lnSpc>
              <a:buFont typeface="+mj-lt"/>
              <a:buAutoNum type="alphaUcParenR"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Kdo je Jarek Nohavica?</a:t>
            </a:r>
          </a:p>
          <a:p>
            <a:pPr marL="800100" lvl="1" indent="-342900">
              <a:lnSpc>
                <a:spcPct val="115000"/>
              </a:lnSpc>
              <a:buFont typeface="+mj-lt"/>
              <a:buAutoNum type="alphaUcParenR"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 je oceánografie? </a:t>
            </a:r>
          </a:p>
          <a:p>
            <a:pPr marL="800100" lvl="1" indent="-342900">
              <a:lnSpc>
                <a:spcPct val="115000"/>
              </a:lnSpc>
              <a:spcAft>
                <a:spcPts val="1000"/>
              </a:spcAft>
              <a:buFont typeface="+mj-lt"/>
              <a:buAutoNum type="alphaUcParenR"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Jak se jmenuje nejvyšší hora České republiky?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54648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959AE45-1BF6-470B-B46F-ED8E9A838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450" y="260060"/>
            <a:ext cx="11358693" cy="6358854"/>
          </a:xfrm>
        </p:spPr>
        <p:txBody>
          <a:bodyPr>
            <a:normAutofit/>
          </a:bodyPr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Pozorně si přečtěte následující věty. </a:t>
            </a:r>
            <a:endParaRPr lang="cs-CZ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 Honzou, </a:t>
            </a:r>
            <a:r>
              <a:rPr lang="cs-CZ" sz="2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mým spolužákem</a:t>
            </a: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hrajeme házenou za Slavii.</a:t>
            </a:r>
          </a:p>
          <a:p>
            <a:pPr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Herakles, </a:t>
            </a:r>
            <a:r>
              <a:rPr lang="cs-CZ" sz="2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nejudatnější hrdina řecké mytologie</a:t>
            </a: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byl synem Dia. </a:t>
            </a:r>
          </a:p>
          <a:p>
            <a:pPr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Mám ráda písně Jarka Nohavici, </a:t>
            </a:r>
            <a:r>
              <a:rPr lang="cs-CZ" sz="2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současného folkového zpěváka</a:t>
            </a: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Při zeměpise jsme si povídali o Sněžce, </a:t>
            </a:r>
            <a:r>
              <a:rPr lang="cs-CZ" sz="2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nejvyšší hoře České republiky</a:t>
            </a: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Oceánografie, </a:t>
            </a:r>
            <a:r>
              <a:rPr lang="cs-CZ" sz="2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věda o moři</a:t>
            </a: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využívá při jeho výzkumu nejmodernější techniku.  </a:t>
            </a:r>
          </a:p>
          <a:p>
            <a:pPr indent="0">
              <a:lnSpc>
                <a:spcPct val="115000"/>
              </a:lnSpc>
              <a:spcAft>
                <a:spcPts val="1000"/>
              </a:spcAft>
              <a:buNone/>
            </a:pPr>
            <a:endParaRPr lang="cs-CZ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cs-CZ" b="1" dirty="0"/>
              <a:t>	</a:t>
            </a:r>
            <a:r>
              <a:rPr lang="cs-CZ" sz="2000" b="1" dirty="0"/>
              <a:t>a) Změní se význam věty, pokud vynecháme podtrženou část?</a:t>
            </a:r>
          </a:p>
          <a:p>
            <a:pPr marL="0" lvl="0" indent="0">
              <a:buNone/>
            </a:pPr>
            <a:r>
              <a:rPr lang="cs-CZ" sz="2000" dirty="0"/>
              <a:t>	</a:t>
            </a:r>
            <a:r>
              <a:rPr lang="cs-CZ" sz="2000" b="1" dirty="0"/>
              <a:t>b) </a:t>
            </a:r>
            <a:r>
              <a:rPr lang="cs-CZ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 podtržená část věty označuje? K čemu se vztahuje? </a:t>
            </a:r>
            <a:endParaRPr lang="cs-CZ" sz="20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03352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125F252-F51C-4B33-BF70-FDCE53170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398" y="662730"/>
            <a:ext cx="10590402" cy="5514233"/>
          </a:xfrm>
        </p:spPr>
        <p:txBody>
          <a:bodyPr/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Uvedenou větu z předchozího úkolu přeformulujte ve vlastní smysluplný větný celek tak, abyste odstranili přístavek a přitom se nezměnil obsah sdělení. </a:t>
            </a:r>
            <a:endParaRPr lang="cs-CZ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0">
              <a:lnSpc>
                <a:spcPct val="115000"/>
              </a:lnSpc>
              <a:spcAft>
                <a:spcPts val="1000"/>
              </a:spcAft>
              <a:buNone/>
            </a:pPr>
            <a:endParaRPr lang="cs-CZ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Při zeměpise jsme si povídali o Sněžce, </a:t>
            </a:r>
            <a:r>
              <a:rPr lang="cs-CZ" sz="2400" u="sng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nejvyšší hoře České republiky</a:t>
            </a:r>
            <a:r>
              <a:rPr lang="cs-CZ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38796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AABE168-4803-47CE-B1E7-224214AC5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785" y="704675"/>
            <a:ext cx="10733015" cy="5472287"/>
          </a:xfrm>
        </p:spPr>
        <p:txBody>
          <a:bodyPr/>
          <a:lstStyle/>
          <a:p>
            <a:pPr marL="685800" indent="-457200">
              <a:lnSpc>
                <a:spcPct val="115000"/>
              </a:lnSpc>
              <a:spcAft>
                <a:spcPts val="1000"/>
              </a:spcAft>
            </a:pPr>
            <a:r>
              <a:rPr lang="cs-CZ" sz="3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 zeměpise jsme si povídali o tom, že Sněžka je nejvyšší hora České republiky.</a:t>
            </a:r>
          </a:p>
          <a:p>
            <a:pPr marL="685800" indent="-457200">
              <a:lnSpc>
                <a:spcPct val="115000"/>
              </a:lnSpc>
              <a:spcAft>
                <a:spcPts val="1000"/>
              </a:spcAft>
            </a:pPr>
            <a:r>
              <a:rPr lang="cs-CZ" sz="3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 zeměpise jsme si povídali o Sněžce, která je nejvyšší horou České republiky.</a:t>
            </a:r>
          </a:p>
          <a:p>
            <a:pPr marL="685800" indent="-457200">
              <a:lnSpc>
                <a:spcPct val="115000"/>
              </a:lnSpc>
              <a:spcAft>
                <a:spcPts val="1000"/>
              </a:spcAft>
            </a:pPr>
            <a:r>
              <a:rPr lang="cs-CZ" sz="3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 zeměpise jsme si povídali o Sněžce. Ta je nejvyšší horou ČR.</a:t>
            </a:r>
          </a:p>
          <a:p>
            <a:pPr marL="685800" indent="-457200">
              <a:lnSpc>
                <a:spcPct val="115000"/>
              </a:lnSpc>
              <a:spcAft>
                <a:spcPts val="1000"/>
              </a:spcAft>
            </a:pPr>
            <a:r>
              <a:rPr lang="cs-CZ" sz="3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 zeměpise jsme si povídali o Sněžce. Je to nejvyšší hora ČR.  </a:t>
            </a:r>
            <a:endParaRPr lang="cs-CZ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02914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362119-A208-4F52-B429-BF66E3F31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9622"/>
            <a:ext cx="10515600" cy="1325563"/>
          </a:xfrm>
        </p:spPr>
        <p:txBody>
          <a:bodyPr/>
          <a:lstStyle/>
          <a:p>
            <a:pPr algn="ctr"/>
            <a:r>
              <a:rPr lang="cs-CZ" b="1" dirty="0"/>
              <a:t>PRÁCE S TEXTEM (SKLADBA)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4F32366-31D5-45CC-8812-71A8826EC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837" y="1308684"/>
            <a:ext cx="11627141" cy="5339694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Pomník kostky cukru v Dačicích</a:t>
            </a:r>
            <a:endParaRPr lang="cs-CZ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Žulový pomník vybudovaný v roce 1983 patří k turisticky nejvyhledávanějším místům v Dačicích. Jeho bezprostřední okolí bylo v roce 2012 osazeno pamětními deskami, které ve dvanácti cizích jazycích připomínají rok 1843, kdy byl vynalezen kostkový cukr. Pomník stojí v parčíku poblíž vysoké renesanční věže kostela sv. Vavřince. </a:t>
            </a:r>
            <a:endParaRPr lang="cs-CZ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cs-CZ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Zdroj: </a:t>
            </a:r>
            <a:r>
              <a:rPr lang="cs-CZ" sz="17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https://www.jiznicechy.cz/turisticke-cile/1112-pomnik-kostky-cukru-v-dacicich</a:t>
            </a:r>
            <a:r>
              <a:rPr lang="cs-CZ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(upraveno)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endParaRPr lang="cs-CZ" sz="1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cs-CZ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Pozorně si přečtěte text. Kde byste se s podobným textem mohli setkat? S jakým záměrem nejspíš vznikl? </a:t>
            </a:r>
            <a:endParaRPr lang="cs-CZ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cs-CZ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07000"/>
              </a:lnSpc>
              <a:spcAft>
                <a:spcPts val="800"/>
              </a:spcAft>
              <a:buNone/>
            </a:pPr>
            <a:endParaRPr lang="cs-CZ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32616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E3F972-1DB8-449F-879B-2AB79993C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229" y="553673"/>
            <a:ext cx="10872132" cy="5838738"/>
          </a:xfrm>
        </p:spPr>
        <p:txBody>
          <a:bodyPr/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cs-CZ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</a:t>
            </a:r>
            <a:r>
              <a:rPr lang="cs-CZ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Odpovězte na následující otázky.</a:t>
            </a:r>
            <a:endParaRPr lang="cs-CZ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71550" lvl="1" indent="-5143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Kde se nachází pomník kostky cukru?	</a:t>
            </a:r>
          </a:p>
          <a:p>
            <a:pPr marL="971550" lvl="1" indent="-5143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Kdy byly v okolí pomníku osazeny pamětní desky?		</a:t>
            </a:r>
          </a:p>
          <a:p>
            <a:pPr marL="971550" lvl="1" indent="-5143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Jaká je věž kostela sv. Vavřince? O jakou věž se jedná? 	</a:t>
            </a:r>
          </a:p>
          <a:p>
            <a:pPr marL="971550" lvl="1" indent="-5143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 jakého materiálu je pomník vyroben? Jaký je?</a:t>
            </a:r>
          </a:p>
          <a:p>
            <a:pPr marL="971550" lvl="1" indent="-5143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l-P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 bylo vynalezeno v roce 1843? </a:t>
            </a: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endParaRPr lang="cs-CZ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96831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51D6E2C-AADA-4333-A46A-CD0F0A5AB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974" y="651165"/>
            <a:ext cx="11082556" cy="5741245"/>
          </a:xfrm>
        </p:spPr>
        <p:txBody>
          <a:bodyPr/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cs-CZ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 O jaké větné členy se jedná? </a:t>
            </a:r>
            <a:endParaRPr lang="cs-CZ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71550" lvl="1" indent="-514350">
              <a:lnSpc>
                <a:spcPct val="107000"/>
              </a:lnSpc>
              <a:buFont typeface="+mj-lt"/>
              <a:buAutoNum type="alphaLcPeriod"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 Dačicích/v parčíku/poblíž věže</a:t>
            </a:r>
          </a:p>
          <a:p>
            <a:pPr marL="971550" lvl="1" indent="-514350">
              <a:lnSpc>
                <a:spcPct val="107000"/>
              </a:lnSpc>
              <a:buFont typeface="+mj-lt"/>
              <a:buAutoNum type="alphaLcPeriod"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 roce 2012</a:t>
            </a:r>
          </a:p>
          <a:p>
            <a:pPr marL="971550" lvl="1" indent="-514350">
              <a:lnSpc>
                <a:spcPct val="107000"/>
              </a:lnSpc>
              <a:buFont typeface="+mj-lt"/>
              <a:buAutoNum type="alphaLcPeriod"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vysoká, renesanční </a:t>
            </a:r>
          </a:p>
          <a:p>
            <a:pPr marL="971550" lvl="1" indent="-514350">
              <a:lnSpc>
                <a:spcPct val="107000"/>
              </a:lnSpc>
              <a:buFont typeface="+mj-lt"/>
              <a:buAutoNum type="alphaLcPeriod"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žulový (ze žuly)</a:t>
            </a:r>
          </a:p>
          <a:p>
            <a:pPr marL="971550" lvl="1" indent="-514350">
              <a:lnSpc>
                <a:spcPct val="107000"/>
              </a:lnSpc>
              <a:buFont typeface="+mj-lt"/>
              <a:buAutoNum type="alphaLcPeriod"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kostkový cukr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3536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FF83861-852B-4497-AAAC-1BB58DD80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064" y="662730"/>
            <a:ext cx="10640736" cy="5514233"/>
          </a:xfrm>
        </p:spPr>
        <p:txBody>
          <a:bodyPr/>
          <a:lstStyle/>
          <a:p>
            <a:pPr marL="514350" lvl="0" indent="-5143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 Dačicích/v parčíku/poblíž věže – </a:t>
            </a:r>
            <a:r>
              <a:rPr lang="cs-CZ" sz="32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příslovečné určení místa</a:t>
            </a:r>
            <a:endParaRPr lang="cs-CZ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lvl="0" indent="-5143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 roce 2012 – </a:t>
            </a:r>
            <a:r>
              <a:rPr lang="cs-CZ" sz="32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příslovečné určení času</a:t>
            </a:r>
            <a:endParaRPr lang="cs-CZ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lvl="0" indent="-5143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vysoká, renesanční – </a:t>
            </a:r>
            <a:r>
              <a:rPr lang="cs-CZ" sz="32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přívlastek shodný</a:t>
            </a:r>
          </a:p>
          <a:p>
            <a:pPr marL="514350" lvl="0" indent="-5143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žulový – </a:t>
            </a:r>
            <a:r>
              <a:rPr lang="cs-CZ" sz="32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přívlastek shodný </a:t>
            </a: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(ze žuly </a:t>
            </a:r>
            <a:r>
              <a:rPr lang="cs-CZ" sz="32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přívlastek neshodný</a:t>
            </a: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514350" lvl="0" indent="-5143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kostkový – </a:t>
            </a:r>
            <a:r>
              <a:rPr lang="cs-CZ" sz="32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přívlastek shodný</a:t>
            </a: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cukr – </a:t>
            </a:r>
            <a:r>
              <a:rPr lang="cs-CZ" sz="32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podmět </a:t>
            </a:r>
            <a:endParaRPr lang="cs-CZ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66636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A7D40B-BBD0-4F62-A57D-42ACC4099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176" y="696286"/>
            <a:ext cx="10573624" cy="54806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Žulový pomník </a:t>
            </a:r>
            <a:r>
              <a:rPr lang="cs-CZ" sz="3200" u="sng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vybudovaný v roce 1983 </a:t>
            </a:r>
            <a:r>
              <a:rPr lang="cs-CZ" sz="3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patří k turisticky nejvyhledávanějším místům v Dačicích.</a:t>
            </a:r>
            <a:endParaRPr lang="cs-CZ" sz="3200" b="1" dirty="0"/>
          </a:p>
          <a:p>
            <a:pPr marL="0" indent="0">
              <a:buNone/>
            </a:pPr>
            <a:endParaRPr lang="cs-CZ" sz="3200" b="1" dirty="0"/>
          </a:p>
          <a:p>
            <a:r>
              <a:rPr lang="cs-CZ" sz="3200" b="1" dirty="0"/>
              <a:t>K čemu se váže výraz „</a:t>
            </a:r>
            <a:r>
              <a:rPr lang="cs-CZ" sz="3200" b="1" i="1" dirty="0"/>
              <a:t>vybudovaný v roce 1983</a:t>
            </a:r>
            <a:r>
              <a:rPr lang="cs-CZ" sz="3200" b="1" dirty="0"/>
              <a:t>“?</a:t>
            </a:r>
          </a:p>
          <a:p>
            <a:pPr marL="0" indent="0">
              <a:buNone/>
            </a:pPr>
            <a:endParaRPr lang="cs-CZ" sz="3200" b="1" dirty="0"/>
          </a:p>
          <a:p>
            <a:r>
              <a:rPr lang="cs-CZ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Mohli bychom ho vypustit, aniž by se změnil obsah sdělení? Říká nám tento výraz nějakou důležitou informaci?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3200" b="1" dirty="0"/>
          </a:p>
          <a:p>
            <a:r>
              <a:rPr lang="cs-CZ" sz="3200" b="1" dirty="0"/>
              <a:t>Jak se takový výraz nazývá? </a:t>
            </a:r>
          </a:p>
          <a:p>
            <a:pPr marL="0" indent="0">
              <a:buNone/>
            </a:pPr>
            <a:endParaRPr lang="cs-CZ" sz="3200" b="1" dirty="0"/>
          </a:p>
          <a:p>
            <a:pPr marL="0" indent="0">
              <a:buNone/>
            </a:pPr>
            <a:endParaRPr lang="cs-CZ" sz="3200" b="1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17783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0FACF71-6412-403B-970C-1EA27FB4E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343" y="847288"/>
            <a:ext cx="10570129" cy="5780015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cs-CZ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4) Porovnejte následující dva větné celky.</a:t>
            </a:r>
            <a:endParaRPr lang="cs-CZ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Když jsme přijeli do Dačic, vydali jsme se ke kostelu, abychom si prohlédli unikátní pomník.</a:t>
            </a:r>
          </a:p>
          <a:p>
            <a:pPr marL="91440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800100" lvl="1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 příjezdu do Dačic jsme se vydali ke kostelu prohlédnout si unikátní pomník.</a:t>
            </a:r>
          </a:p>
          <a:p>
            <a:pPr marL="457200" lvl="1" indent="0">
              <a:lnSpc>
                <a:spcPct val="107000"/>
              </a:lnSpc>
              <a:buNone/>
            </a:pPr>
            <a:endParaRPr lang="cs-CZ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7000"/>
              </a:lnSpc>
              <a:buNone/>
            </a:pPr>
            <a:endParaRPr lang="cs-CZ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7000"/>
              </a:lnSpc>
              <a:buNone/>
            </a:pPr>
            <a:r>
              <a:rPr lang="cs-CZ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 čem se liší? V čem se shodují? Je některé srozumitelnější? Které byste použili vy?</a:t>
            </a:r>
          </a:p>
          <a:p>
            <a:pPr marL="457200" lvl="1" indent="0">
              <a:lnSpc>
                <a:spcPct val="107000"/>
              </a:lnSpc>
              <a:buNone/>
            </a:pPr>
            <a:endParaRPr lang="cs-CZ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7000"/>
              </a:lnSpc>
              <a:buNone/>
            </a:pPr>
            <a:endParaRPr lang="cs-CZ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5284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81107773-6EA0-4665-A291-CD2BF1F1AF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31765" y="104213"/>
            <a:ext cx="4546833" cy="664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31457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914</Words>
  <Application>Microsoft Office PowerPoint</Application>
  <PresentationFormat>Širokoúhlá obrazovka</PresentationFormat>
  <Paragraphs>106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Symbol</vt:lpstr>
      <vt:lpstr>Motiv Office</vt:lpstr>
      <vt:lpstr>ČÍSLOVKY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PŘÍSTAVEK</vt:lpstr>
      <vt:lpstr>Prezentace aplikace PowerPoint</vt:lpstr>
      <vt:lpstr>Prezentace aplikace PowerPoint</vt:lpstr>
      <vt:lpstr>Prezentace aplikace PowerPoint</vt:lpstr>
      <vt:lpstr>PRÁCE S TEXTEM (SKLADBA)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Škola doma</dc:title>
  <dc:creator>Luděk Doležal</dc:creator>
  <cp:lastModifiedBy>Luděk Doležal</cp:lastModifiedBy>
  <cp:revision>24</cp:revision>
  <cp:lastPrinted>2020-03-30T12:56:41Z</cp:lastPrinted>
  <dcterms:created xsi:type="dcterms:W3CDTF">2020-03-28T21:36:29Z</dcterms:created>
  <dcterms:modified xsi:type="dcterms:W3CDTF">2020-03-30T15:21:05Z</dcterms:modified>
</cp:coreProperties>
</file>