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67" r:id="rId4"/>
    <p:sldId id="268" r:id="rId5"/>
    <p:sldId id="291" r:id="rId6"/>
    <p:sldId id="292" r:id="rId7"/>
    <p:sldId id="293" r:id="rId8"/>
    <p:sldId id="294" r:id="rId9"/>
    <p:sldId id="295" r:id="rId10"/>
    <p:sldId id="297" r:id="rId11"/>
    <p:sldId id="296" r:id="rId12"/>
    <p:sldId id="298" r:id="rId13"/>
    <p:sldId id="300" r:id="rId14"/>
    <p:sldId id="303" r:id="rId15"/>
    <p:sldId id="265" r:id="rId16"/>
    <p:sldId id="304" r:id="rId17"/>
    <p:sldId id="306" r:id="rId18"/>
    <p:sldId id="307" r:id="rId19"/>
    <p:sldId id="308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7DCD-BAE3-4B4E-B8FD-D384199BFF71}" type="datetimeFigureOut">
              <a:rPr lang="cs-CZ" smtClean="0"/>
              <a:t>7.8.2012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B8713-0F4F-445D-9983-CD8D206B6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57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6D17-7E63-4D5D-A019-E50F3DF62EDC}" type="datetimeFigureOut">
              <a:rPr lang="cs-CZ" smtClean="0"/>
              <a:pPr/>
              <a:t>7.8.2012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9155-AC5F-4E17-817B-4204E504CD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61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9AC6-3D6D-49AD-89C2-EBD1B9BC68AC}" type="datetime1">
              <a:rPr lang="cs-CZ" smtClean="0"/>
              <a:t>7.8.2012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84C0-C4DA-4628-B06B-46239FD361C5}" type="datetime1">
              <a:rPr lang="cs-CZ" smtClean="0"/>
              <a:t>7.8.2012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5EBA-51D7-4472-B45A-728577BC60E0}" type="datetime1">
              <a:rPr lang="cs-CZ" smtClean="0"/>
              <a:t>7.8.2012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8229600" cy="864096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Aft>
                <a:spcPts val="1200"/>
              </a:spcAft>
              <a:defRPr sz="2400" b="1"/>
            </a:lvl1pPr>
            <a:lvl2pPr>
              <a:lnSpc>
                <a:spcPts val="2200"/>
              </a:lnSpc>
              <a:spcBef>
                <a:spcPts val="0"/>
              </a:spcBef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89972" y="6453336"/>
            <a:ext cx="5889281" cy="365125"/>
          </a:xfrm>
        </p:spPr>
        <p:txBody>
          <a:bodyPr/>
          <a:lstStyle>
            <a:lvl1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dirty="0" smtClean="0"/>
              <a:t>Strategické plány 2012–2017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365125"/>
          </a:xfrm>
        </p:spPr>
        <p:txBody>
          <a:bodyPr/>
          <a:lstStyle>
            <a:lvl1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ABCEAC-99B1-40A3-B943-485CD74411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274779" y="6476847"/>
            <a:ext cx="2294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Strategické plány 2012–2017</a:t>
            </a:r>
            <a:endParaRPr lang="cs-CZ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7A34-DB7D-4E5B-8C08-3D004F8D9612}" type="datetime1">
              <a:rPr lang="cs-CZ" smtClean="0"/>
              <a:t>7.8.2012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5DE3-BA83-484C-B098-D81737EF0D46}" type="datetime1">
              <a:rPr lang="cs-CZ" smtClean="0"/>
              <a:t>7.8.2012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058A-3A2D-4CEE-8085-17BC6BB77B3E}" type="datetime1">
              <a:rPr lang="cs-CZ" smtClean="0"/>
              <a:t>7.8.2012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0615-6B60-413D-80B4-183D7A964B3C}" type="datetime1">
              <a:rPr lang="cs-CZ" smtClean="0"/>
              <a:t>7.8.2012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051-33DB-4B94-8560-1B5FF6BB43F0}" type="datetime1">
              <a:rPr lang="cs-CZ" smtClean="0"/>
              <a:t>7.8.2012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ADA1-84EF-4ECD-813C-2824387C6F04}" type="datetime1">
              <a:rPr lang="cs-CZ" smtClean="0"/>
              <a:t>7.8.2012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7F62-6E19-4C75-8CFA-3FD27006C5BA}" type="datetime1">
              <a:rPr lang="cs-CZ" smtClean="0"/>
              <a:t>7.8.2012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1FE9-B43C-49F9-91C7-7F8801916E36}" type="datetime1">
              <a:rPr lang="cs-CZ" smtClean="0"/>
              <a:t>7.8.2012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CEAC-99B1-40A3-B943-485CD744117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Dlouhodobé plány programového, technického a ekonomického rozvoje České televize na roky </a:t>
            </a:r>
            <a:r>
              <a:rPr lang="cs-CZ" dirty="0" smtClean="0">
                <a:solidFill>
                  <a:schemeClr val="bg1"/>
                </a:solidFill>
              </a:rPr>
              <a:t>2012 </a:t>
            </a:r>
            <a:r>
              <a:rPr lang="cs-CZ" dirty="0" smtClean="0">
                <a:solidFill>
                  <a:schemeClr val="bg1"/>
                </a:solidFill>
              </a:rPr>
              <a:t>-2017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4568"/>
            <a:ext cx="8435280" cy="511676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cs-CZ" dirty="0" smtClean="0"/>
              <a:t>Studiová, přenosová a zvuková technika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0" dirty="0" smtClean="0"/>
              <a:t>Přejit ve výrobě z SD na HD rozlišení a na </a:t>
            </a:r>
            <a:r>
              <a:rPr lang="cs-CZ" b="0" dirty="0" err="1" smtClean="0"/>
              <a:t>bezpásková</a:t>
            </a:r>
            <a:r>
              <a:rPr lang="cs-CZ" b="0" dirty="0" smtClean="0"/>
              <a:t> </a:t>
            </a:r>
            <a:r>
              <a:rPr lang="cs-CZ" b="0" dirty="0" err="1" smtClean="0"/>
              <a:t>workflow</a:t>
            </a:r>
            <a:r>
              <a:rPr lang="cs-CZ" b="0" dirty="0" smtClean="0"/>
              <a:t> a postupně přejít na serverové zpracování:</a:t>
            </a:r>
          </a:p>
          <a:p>
            <a:pPr lvl="1">
              <a:lnSpc>
                <a:spcPts val="2500"/>
              </a:lnSpc>
            </a:pPr>
            <a:r>
              <a:rPr lang="cs-CZ" dirty="0"/>
              <a:t>Vybudovat </a:t>
            </a:r>
            <a:r>
              <a:rPr lang="cs-CZ" dirty="0"/>
              <a:t>HD studio pro malé formáty. </a:t>
            </a:r>
          </a:p>
          <a:p>
            <a:pPr lvl="1">
              <a:lnSpc>
                <a:spcPts val="2500"/>
              </a:lnSpc>
            </a:pPr>
            <a:r>
              <a:rPr lang="cs-CZ" dirty="0"/>
              <a:t>Přejít na </a:t>
            </a:r>
            <a:r>
              <a:rPr lang="cs-CZ" dirty="0"/>
              <a:t>rozlišení </a:t>
            </a:r>
            <a:r>
              <a:rPr lang="cs-CZ" dirty="0" smtClean="0"/>
              <a:t>HD1080p50, </a:t>
            </a:r>
            <a:r>
              <a:rPr lang="cs-CZ" dirty="0" err="1" smtClean="0"/>
              <a:t>bezpáskové</a:t>
            </a:r>
            <a:r>
              <a:rPr lang="cs-CZ" dirty="0" smtClean="0"/>
              <a:t> </a:t>
            </a:r>
            <a:r>
              <a:rPr lang="cs-CZ" dirty="0"/>
              <a:t>zpracování </a:t>
            </a:r>
            <a:r>
              <a:rPr lang="cs-CZ" dirty="0"/>
              <a:t>a užívání datových úložišť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Zajistit obměnu stárnoucích střihových kapacit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Přejít na </a:t>
            </a:r>
            <a:r>
              <a:rPr lang="cs-CZ" dirty="0"/>
              <a:t>výrobu </a:t>
            </a:r>
            <a:r>
              <a:rPr lang="cs-CZ" dirty="0"/>
              <a:t>pořadů s</a:t>
            </a:r>
            <a:r>
              <a:rPr lang="cs-CZ" dirty="0"/>
              <a:t> prostorovým </a:t>
            </a:r>
            <a:r>
              <a:rPr lang="cs-CZ" dirty="0"/>
              <a:t>zvukem</a:t>
            </a:r>
          </a:p>
          <a:p>
            <a:pPr>
              <a:buClr>
                <a:srgbClr val="FF0000"/>
              </a:buClr>
            </a:pPr>
            <a:r>
              <a:rPr lang="cs-CZ" dirty="0"/>
              <a:t>Datové </a:t>
            </a:r>
            <a:r>
              <a:rPr lang="cs-CZ" dirty="0" smtClean="0"/>
              <a:t>sítě</a:t>
            </a:r>
            <a:endParaRPr lang="cs-CZ" sz="2600" b="0" dirty="0"/>
          </a:p>
          <a:p>
            <a:pPr lvl="1"/>
            <a:r>
              <a:rPr lang="cs-CZ" dirty="0"/>
              <a:t>S koncem platných smluv je nutné nové nastavení parametrů:</a:t>
            </a:r>
          </a:p>
          <a:p>
            <a:pPr lvl="2"/>
            <a:r>
              <a:rPr lang="cs-CZ" dirty="0"/>
              <a:t>Datového propojení regionálních studií</a:t>
            </a:r>
          </a:p>
          <a:p>
            <a:pPr lvl="2"/>
            <a:r>
              <a:rPr lang="cs-CZ" dirty="0"/>
              <a:t>Distribuce/kontribuce telekomunikačních signálů,</a:t>
            </a:r>
          </a:p>
          <a:p>
            <a:pPr lvl="2"/>
            <a:r>
              <a:rPr lang="cs-CZ" dirty="0"/>
              <a:t>Mobilní telekomunikační služby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</a:t>
            </a:r>
            <a:r>
              <a:rPr lang="cs-CZ" sz="3100" b="1" dirty="0" smtClean="0">
                <a:solidFill>
                  <a:srgbClr val="C00000"/>
                </a:solidFill>
              </a:rPr>
              <a:t>technického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4568"/>
            <a:ext cx="8435280" cy="511676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cs-CZ" dirty="0" smtClean="0"/>
              <a:t>Technika zpravodajství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Zavedení </a:t>
            </a:r>
            <a:r>
              <a:rPr lang="cs-CZ" dirty="0" err="1"/>
              <a:t>bezpáskového</a:t>
            </a:r>
            <a:r>
              <a:rPr lang="cs-CZ" dirty="0"/>
              <a:t> produkčního systému pro zpravodajství a sport – DNPS II</a:t>
            </a:r>
          </a:p>
          <a:p>
            <a:pPr lvl="1">
              <a:lnSpc>
                <a:spcPts val="2500"/>
              </a:lnSpc>
            </a:pPr>
            <a:r>
              <a:rPr lang="cs-CZ" dirty="0"/>
              <a:t>Modernizace a výstavba studií a studiového zázemí ve zpravodajství</a:t>
            </a:r>
          </a:p>
          <a:p>
            <a:pPr lvl="1">
              <a:lnSpc>
                <a:spcPts val="2500"/>
              </a:lnSpc>
            </a:pPr>
            <a:r>
              <a:rPr lang="cs-CZ" dirty="0"/>
              <a:t>Modernizace studia SK </a:t>
            </a:r>
            <a:r>
              <a:rPr lang="cs-CZ" dirty="0" smtClean="0"/>
              <a:t>7 a výstavba studia </a:t>
            </a:r>
            <a:r>
              <a:rPr lang="cs-CZ" dirty="0"/>
              <a:t>SK </a:t>
            </a:r>
            <a:r>
              <a:rPr lang="cs-CZ" dirty="0"/>
              <a:t>10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</a:pPr>
            <a:r>
              <a:rPr lang="cs-CZ" dirty="0"/>
              <a:t>Digitalizace APF</a:t>
            </a:r>
            <a:endParaRPr lang="cs-CZ" sz="2600" b="0" dirty="0"/>
          </a:p>
          <a:p>
            <a:pPr>
              <a:spcBef>
                <a:spcPts val="0"/>
              </a:spcBef>
              <a:buNone/>
            </a:pPr>
            <a:r>
              <a:rPr lang="cs-CZ" b="0" dirty="0" smtClean="0"/>
              <a:t>    Zahájit projekt digitalizace </a:t>
            </a:r>
            <a:r>
              <a:rPr lang="cs-CZ" b="0" dirty="0"/>
              <a:t>archivních fondů </a:t>
            </a:r>
            <a:r>
              <a:rPr lang="cs-CZ" b="0" dirty="0"/>
              <a:t>DAPF </a:t>
            </a:r>
            <a:r>
              <a:rPr lang="cs-CZ" b="0" dirty="0" smtClean="0"/>
              <a:t>II:</a:t>
            </a:r>
            <a:endParaRPr lang="cs-CZ" sz="2000" dirty="0"/>
          </a:p>
          <a:p>
            <a:pPr lvl="1">
              <a:lnSpc>
                <a:spcPts val="2500"/>
              </a:lnSpc>
            </a:pPr>
            <a:r>
              <a:rPr lang="cs-CZ" dirty="0"/>
              <a:t>Digitalizovat  systematicky a intenzivně programový </a:t>
            </a:r>
            <a:r>
              <a:rPr lang="cs-CZ" dirty="0" smtClean="0"/>
              <a:t>obsah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Zaintegrovat digitální archiv do standardních procesů ČT</a:t>
            </a:r>
          </a:p>
          <a:p>
            <a:pPr lvl="1">
              <a:lnSpc>
                <a:spcPts val="2500"/>
              </a:lnSpc>
            </a:pPr>
            <a:r>
              <a:rPr lang="cs-CZ" dirty="0"/>
              <a:t>Zoptimalizovat organizaci a nastavit práva a povinnosti přispěvatelům ČT</a:t>
            </a:r>
          </a:p>
          <a:p>
            <a:pPr lvl="1">
              <a:lnSpc>
                <a:spcPts val="2500"/>
              </a:lnSpc>
            </a:pPr>
            <a:r>
              <a:rPr lang="cs-CZ" dirty="0"/>
              <a:t>Spolupracovat v rámci digitalizace kulturního dědictví v ČR</a:t>
            </a:r>
          </a:p>
          <a:p>
            <a:pPr lvl="1">
              <a:lnSpc>
                <a:spcPts val="2500"/>
              </a:lnSpc>
            </a:pPr>
            <a:r>
              <a:rPr lang="cs-CZ" dirty="0"/>
              <a:t>Vyřešit otázky spojené s případným záložním úložištěm dat a upgrady systému</a:t>
            </a:r>
          </a:p>
          <a:p>
            <a:pPr lvl="1">
              <a:lnSpc>
                <a:spcPts val="2500"/>
              </a:lnSpc>
            </a:pPr>
            <a:r>
              <a:rPr lang="cs-CZ" dirty="0"/>
              <a:t>Rozšířit projekt plně i na </a:t>
            </a:r>
            <a:r>
              <a:rPr lang="cs-CZ" dirty="0"/>
              <a:t>regionální studia TS Brno a TS Ostrava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</a:t>
            </a:r>
            <a:r>
              <a:rPr lang="cs-CZ" sz="3100" b="1" dirty="0" smtClean="0">
                <a:solidFill>
                  <a:srgbClr val="C00000"/>
                </a:solidFill>
              </a:rPr>
              <a:t>technického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4568"/>
            <a:ext cx="8435280" cy="511676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cs-CZ" dirty="0" smtClean="0"/>
              <a:t>Televizní studio Brno</a:t>
            </a:r>
          </a:p>
          <a:p>
            <a:pPr marL="342900" lvl="1" indent="20638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None/>
            </a:pPr>
            <a:r>
              <a:rPr lang="cs-CZ" sz="2400" dirty="0"/>
              <a:t>Rozhodujícím </a:t>
            </a:r>
            <a:r>
              <a:rPr lang="cs-CZ" sz="2400" dirty="0"/>
              <a:t>projektem </a:t>
            </a:r>
            <a:r>
              <a:rPr lang="cs-CZ" sz="2400" dirty="0"/>
              <a:t>technologického rozvoje je </a:t>
            </a:r>
            <a:r>
              <a:rPr lang="cs-CZ" sz="2400" dirty="0"/>
              <a:t>výstavba nového </a:t>
            </a:r>
            <a:r>
              <a:rPr lang="cs-CZ" sz="2400" dirty="0"/>
              <a:t>studia zahrnující další </a:t>
            </a:r>
            <a:r>
              <a:rPr lang="cs-CZ" sz="2400" dirty="0"/>
              <a:t>inovační projekty</a:t>
            </a:r>
            <a:r>
              <a:rPr lang="cs-CZ" sz="2400" dirty="0" smtClean="0"/>
              <a:t>:</a:t>
            </a:r>
            <a:endParaRPr lang="cs-CZ" sz="2400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Přejít ve</a:t>
            </a:r>
            <a:r>
              <a:rPr lang="cs-CZ" dirty="0"/>
              <a:t> </a:t>
            </a:r>
            <a:r>
              <a:rPr lang="cs-CZ" dirty="0"/>
              <a:t>výrobě </a:t>
            </a:r>
            <a:r>
              <a:rPr lang="cs-CZ" dirty="0"/>
              <a:t>z SD na HD rozlišení a na  </a:t>
            </a:r>
            <a:r>
              <a:rPr lang="cs-CZ" dirty="0" err="1"/>
              <a:t>bezpásková</a:t>
            </a:r>
            <a:r>
              <a:rPr lang="cs-CZ" dirty="0"/>
              <a:t> </a:t>
            </a:r>
            <a:r>
              <a:rPr lang="cs-CZ" dirty="0" err="1"/>
              <a:t>workflow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Realizovat ateliér </a:t>
            </a:r>
            <a:r>
              <a:rPr lang="cs-CZ" dirty="0"/>
              <a:t>pro natáčení</a:t>
            </a:r>
          </a:p>
          <a:p>
            <a:pPr lvl="1">
              <a:lnSpc>
                <a:spcPts val="2500"/>
              </a:lnSpc>
            </a:pPr>
            <a:r>
              <a:rPr lang="cs-CZ" dirty="0"/>
              <a:t>Modernizovat komplexně studiovou </a:t>
            </a:r>
            <a:r>
              <a:rPr lang="cs-CZ" dirty="0"/>
              <a:t>a </a:t>
            </a:r>
            <a:r>
              <a:rPr lang="cs-CZ" dirty="0"/>
              <a:t>přenosovou techniku a přejít na DNPS </a:t>
            </a:r>
            <a:r>
              <a:rPr lang="cs-CZ" dirty="0"/>
              <a:t>II</a:t>
            </a:r>
          </a:p>
          <a:p>
            <a:pPr lvl="1">
              <a:lnSpc>
                <a:spcPts val="2500"/>
              </a:lnSpc>
            </a:pPr>
            <a:r>
              <a:rPr lang="cs-CZ" dirty="0"/>
              <a:t>Vybudovat nové vysokorychlostní lokální datové </a:t>
            </a:r>
            <a:r>
              <a:rPr lang="cs-CZ" dirty="0" smtClean="0"/>
              <a:t>sítě</a:t>
            </a:r>
            <a:endParaRPr lang="cs-CZ" dirty="0"/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</a:pPr>
            <a:r>
              <a:rPr lang="cs-CZ" dirty="0"/>
              <a:t>Televizní</a:t>
            </a:r>
            <a:r>
              <a:rPr lang="cs-CZ" dirty="0"/>
              <a:t> studio </a:t>
            </a:r>
            <a:r>
              <a:rPr lang="cs-CZ" dirty="0" smtClean="0"/>
              <a:t>Ostrava</a:t>
            </a:r>
            <a:endParaRPr lang="cs-CZ" dirty="0"/>
          </a:p>
          <a:p>
            <a:pPr indent="20638"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0" dirty="0" smtClean="0"/>
              <a:t>Zaměření na dokončení technologické inovace v podobě vnitřní digitalizace: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Přejít ve </a:t>
            </a:r>
            <a:r>
              <a:rPr lang="cs-CZ" dirty="0"/>
              <a:t>výrobě </a:t>
            </a:r>
            <a:r>
              <a:rPr lang="cs-CZ" dirty="0"/>
              <a:t>z </a:t>
            </a:r>
            <a:r>
              <a:rPr lang="cs-CZ" dirty="0"/>
              <a:t>SD na HD rozlišení a na  </a:t>
            </a:r>
            <a:r>
              <a:rPr lang="cs-CZ" dirty="0" err="1"/>
              <a:t>bezpásková</a:t>
            </a:r>
            <a:r>
              <a:rPr lang="cs-CZ" dirty="0"/>
              <a:t> </a:t>
            </a:r>
            <a:r>
              <a:rPr lang="cs-CZ" dirty="0" err="1"/>
              <a:t>workflow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Modernizovat </a:t>
            </a:r>
            <a:r>
              <a:rPr lang="cs-CZ" dirty="0" smtClean="0"/>
              <a:t>studiovou </a:t>
            </a:r>
            <a:r>
              <a:rPr lang="cs-CZ" dirty="0"/>
              <a:t>a přenosovou techniku a přejít na DNPS 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</a:t>
            </a:r>
            <a:r>
              <a:rPr lang="cs-CZ" sz="3100" b="1" dirty="0" smtClean="0">
                <a:solidFill>
                  <a:srgbClr val="C00000"/>
                </a:solidFill>
              </a:rPr>
              <a:t>technického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4568"/>
            <a:ext cx="8435280" cy="5116760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b="1" dirty="0" smtClean="0"/>
              <a:t>Rozvoj zaměstnanců</a:t>
            </a:r>
            <a:endParaRPr lang="cs-CZ" sz="2400" b="1" dirty="0"/>
          </a:p>
          <a:p>
            <a:pPr marL="3429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400" dirty="0" smtClean="0"/>
              <a:t>Cílem je nastavit fungující </a:t>
            </a:r>
            <a:r>
              <a:rPr lang="cs-CZ" sz="2400" dirty="0"/>
              <a:t>procesy a nástroje </a:t>
            </a:r>
            <a:r>
              <a:rPr lang="cs-CZ" sz="2400" dirty="0" smtClean="0"/>
              <a:t>HR dle cílů ČT:</a:t>
            </a:r>
            <a:endParaRPr lang="cs-CZ" sz="2400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Optimalizovat </a:t>
            </a:r>
            <a:r>
              <a:rPr lang="cs-CZ" dirty="0"/>
              <a:t>systém </a:t>
            </a:r>
            <a:r>
              <a:rPr lang="cs-CZ" dirty="0"/>
              <a:t>odměňování </a:t>
            </a:r>
            <a:r>
              <a:rPr lang="cs-CZ" dirty="0"/>
              <a:t>dle</a:t>
            </a:r>
            <a:r>
              <a:rPr lang="cs-CZ" dirty="0"/>
              <a:t> finanční </a:t>
            </a:r>
            <a:r>
              <a:rPr lang="cs-CZ" dirty="0"/>
              <a:t>strategie </a:t>
            </a:r>
            <a:r>
              <a:rPr lang="cs-CZ" dirty="0"/>
              <a:t>a </a:t>
            </a:r>
            <a:r>
              <a:rPr lang="cs-CZ" dirty="0"/>
              <a:t>Kolektivní smlouvy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Zrevidovat </a:t>
            </a:r>
            <a:r>
              <a:rPr lang="cs-CZ" dirty="0"/>
              <a:t>a nastavit </a:t>
            </a:r>
            <a:r>
              <a:rPr lang="cs-CZ" dirty="0"/>
              <a:t>nábor a adaptaci nových zaměstnanců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Nastavit </a:t>
            </a:r>
            <a:r>
              <a:rPr lang="cs-CZ" dirty="0"/>
              <a:t>systém </a:t>
            </a:r>
            <a:r>
              <a:rPr lang="cs-CZ" dirty="0"/>
              <a:t>práce s klíčovými lidmi (identifikace, stabilizace, nástupnictví) </a:t>
            </a:r>
          </a:p>
          <a:p>
            <a:pPr lvl="1">
              <a:lnSpc>
                <a:spcPts val="2500"/>
              </a:lnSpc>
            </a:pPr>
            <a:r>
              <a:rPr lang="cs-CZ" dirty="0"/>
              <a:t>Nastavit </a:t>
            </a:r>
            <a:r>
              <a:rPr lang="cs-CZ" dirty="0"/>
              <a:t>systém </a:t>
            </a:r>
            <a:r>
              <a:rPr lang="cs-CZ" dirty="0"/>
              <a:t>ročního hodnocení </a:t>
            </a:r>
            <a:r>
              <a:rPr lang="cs-CZ" dirty="0"/>
              <a:t>(</a:t>
            </a:r>
            <a:r>
              <a:rPr lang="cs-CZ" dirty="0"/>
              <a:t>výkon x potenciál</a:t>
            </a:r>
            <a:r>
              <a:rPr lang="cs-CZ" dirty="0"/>
              <a:t>) a systém rozvoje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Zavést </a:t>
            </a:r>
            <a:r>
              <a:rPr lang="cs-CZ" dirty="0"/>
              <a:t>průzkum zaměstnanecké </a:t>
            </a:r>
            <a:r>
              <a:rPr lang="cs-CZ" dirty="0"/>
              <a:t>spokojenosti a programy uznání (nefinančního)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Zefektivnit procesy v</a:t>
            </a:r>
            <a:r>
              <a:rPr lang="cs-CZ" dirty="0"/>
              <a:t> Lidských </a:t>
            </a:r>
            <a:r>
              <a:rPr lang="cs-CZ" dirty="0" smtClean="0"/>
              <a:t>zdrojích a zavést systém </a:t>
            </a:r>
            <a:r>
              <a:rPr lang="cs-CZ" dirty="0"/>
              <a:t>personálního </a:t>
            </a:r>
            <a:r>
              <a:rPr lang="cs-CZ" dirty="0" smtClean="0"/>
              <a:t>controllingu</a:t>
            </a:r>
          </a:p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b="1" dirty="0" smtClean="0"/>
              <a:t>Spolupráce </a:t>
            </a:r>
            <a:r>
              <a:rPr lang="cs-CZ" sz="2400" b="1" dirty="0"/>
              <a:t>s externisty</a:t>
            </a:r>
          </a:p>
          <a:p>
            <a:pPr lvl="1">
              <a:lnSpc>
                <a:spcPts val="2500"/>
              </a:lnSpc>
            </a:pPr>
            <a:r>
              <a:rPr lang="cs-CZ" dirty="0"/>
              <a:t>Definovat nový </a:t>
            </a:r>
            <a:r>
              <a:rPr lang="cs-CZ" dirty="0"/>
              <a:t>systému využívání služeb </a:t>
            </a:r>
            <a:r>
              <a:rPr lang="cs-CZ" dirty="0"/>
              <a:t>externistů, vytvořit </a:t>
            </a:r>
            <a:r>
              <a:rPr lang="cs-CZ" dirty="0"/>
              <a:t>centrální evidenci </a:t>
            </a:r>
            <a:r>
              <a:rPr lang="cs-CZ" dirty="0"/>
              <a:t>a </a:t>
            </a:r>
            <a:r>
              <a:rPr lang="cs-CZ" dirty="0"/>
              <a:t>nastavit jasné kroky a pravidla spolupráce</a:t>
            </a:r>
          </a:p>
          <a:p>
            <a:pPr lvl="1">
              <a:lnSpc>
                <a:spcPts val="2500"/>
              </a:lnSpc>
            </a:pPr>
            <a:r>
              <a:rPr lang="cs-CZ" dirty="0"/>
              <a:t>Provést komplexní revizi uzavřených smluv s externisty</a:t>
            </a:r>
          </a:p>
          <a:p>
            <a:pPr lvl="1">
              <a:lnSpc>
                <a:spcPts val="2500"/>
              </a:lnSpc>
            </a:pPr>
            <a:r>
              <a:rPr lang="cs-CZ" dirty="0"/>
              <a:t>Nastavit </a:t>
            </a:r>
            <a:r>
              <a:rPr lang="cs-CZ" dirty="0" smtClean="0"/>
              <a:t>shodná kritéria </a:t>
            </a:r>
            <a:r>
              <a:rPr lang="cs-CZ" dirty="0"/>
              <a:t>na </a:t>
            </a:r>
            <a:r>
              <a:rPr lang="cs-CZ" dirty="0"/>
              <a:t>cílový počet a skladbu </a:t>
            </a:r>
            <a:r>
              <a:rPr lang="cs-CZ" dirty="0" smtClean="0"/>
              <a:t>jako </a:t>
            </a:r>
            <a:r>
              <a:rPr lang="cs-CZ" dirty="0"/>
              <a:t>u zaměstnanců ČT</a:t>
            </a:r>
          </a:p>
          <a:p>
            <a:pPr lvl="1">
              <a:lnSpc>
                <a:spcPts val="25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</a:t>
            </a:r>
            <a:r>
              <a:rPr lang="cs-CZ" sz="3100" b="1" dirty="0" smtClean="0">
                <a:solidFill>
                  <a:srgbClr val="C00000"/>
                </a:solidFill>
              </a:rPr>
              <a:t>personálního rozvoje 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4436" y="2464430"/>
            <a:ext cx="2664296" cy="32688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4544" y="1988840"/>
            <a:ext cx="3184692" cy="3672408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cs-CZ" sz="2400" b="1" dirty="0" smtClean="0"/>
              <a:t>              </a:t>
            </a:r>
            <a:r>
              <a:rPr lang="cs-CZ" sz="2000" b="1" dirty="0" smtClean="0"/>
              <a:t>VÝCHODISKA</a:t>
            </a:r>
            <a:endParaRPr lang="cs-CZ" sz="2400" b="1" dirty="0"/>
          </a:p>
          <a:p>
            <a:pPr lvl="1">
              <a:lnSpc>
                <a:spcPts val="2500"/>
              </a:lnSpc>
            </a:pPr>
            <a:r>
              <a:rPr lang="cs-CZ" b="1" dirty="0" smtClean="0"/>
              <a:t>Konec reklamy </a:t>
            </a:r>
            <a:r>
              <a:rPr lang="cs-CZ" dirty="0" smtClean="0"/>
              <a:t>od 2011</a:t>
            </a:r>
          </a:p>
          <a:p>
            <a:pPr lvl="1">
              <a:lnSpc>
                <a:spcPts val="2500"/>
              </a:lnSpc>
            </a:pPr>
            <a:r>
              <a:rPr lang="cs-CZ" b="1" dirty="0" smtClean="0"/>
              <a:t>Pokles </a:t>
            </a:r>
            <a:r>
              <a:rPr lang="cs-CZ" b="1" dirty="0"/>
              <a:t>reklamního trhu</a:t>
            </a:r>
          </a:p>
          <a:p>
            <a:pPr lvl="1">
              <a:lnSpc>
                <a:spcPts val="2500"/>
              </a:lnSpc>
            </a:pPr>
            <a:r>
              <a:rPr lang="cs-CZ" b="1" dirty="0"/>
              <a:t>Nutnost adaptace na nové </a:t>
            </a:r>
            <a:r>
              <a:rPr lang="cs-CZ" b="1" dirty="0" smtClean="0"/>
              <a:t>podmínky </a:t>
            </a:r>
            <a:r>
              <a:rPr lang="cs-CZ" dirty="0"/>
              <a:t>digitálního mediálního prostředí</a:t>
            </a:r>
          </a:p>
          <a:p>
            <a:pPr lvl="1">
              <a:lnSpc>
                <a:spcPts val="2500"/>
              </a:lnSpc>
            </a:pPr>
            <a:r>
              <a:rPr lang="cs-CZ" b="1" dirty="0"/>
              <a:t>Stagnace příjmů a </a:t>
            </a:r>
            <a:br>
              <a:rPr lang="cs-CZ" b="1" dirty="0"/>
            </a:br>
            <a:r>
              <a:rPr lang="cs-CZ" b="1" dirty="0" smtClean="0"/>
              <a:t>růst nákladů</a:t>
            </a:r>
          </a:p>
          <a:p>
            <a:pPr lvl="1">
              <a:lnSpc>
                <a:spcPts val="2500"/>
              </a:lnSpc>
            </a:pPr>
            <a:r>
              <a:rPr lang="cs-CZ" b="1" dirty="0" smtClean="0"/>
              <a:t>Příjmy ČT </a:t>
            </a:r>
            <a:r>
              <a:rPr lang="cs-CZ" b="1" dirty="0"/>
              <a:t>se vrací k roku </a:t>
            </a:r>
            <a:r>
              <a:rPr lang="cs-CZ" b="1" dirty="0" smtClean="0"/>
              <a:t>2007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</a:t>
            </a:r>
            <a:r>
              <a:rPr lang="cs-CZ" sz="3100" b="1" dirty="0" smtClean="0">
                <a:solidFill>
                  <a:srgbClr val="C00000"/>
                </a:solidFill>
              </a:rPr>
              <a:t>ekonomického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146402"/>
            <a:ext cx="3841080" cy="49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b="1" dirty="0" smtClean="0"/>
              <a:t>Srovnání strategií - rozdíly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676476" y="1738804"/>
            <a:ext cx="4927971" cy="2266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sz="2000" b="1" u="sng" dirty="0" smtClean="0"/>
              <a:t>Útlumová STRATEGIE </a:t>
            </a: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 </a:t>
            </a:r>
            <a:endParaRPr kumimoji="0" lang="cs-CZ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cs-CZ" dirty="0" smtClean="0"/>
              <a:t>Plošná </a:t>
            </a:r>
            <a:r>
              <a:rPr lang="cs-CZ" dirty="0"/>
              <a:t>redukce nákladů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cs-CZ" dirty="0" smtClean="0"/>
              <a:t>Snížení </a:t>
            </a:r>
            <a:r>
              <a:rPr lang="cs-CZ" dirty="0"/>
              <a:t>výdajů na výrobu </a:t>
            </a: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odpovídající s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nížení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osobních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nákladů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Fixace rozsahu veřejné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služby 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úroveň roku 2007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07904" y="3717032"/>
            <a:ext cx="5436096" cy="3638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Rozvojová STRATEGIE 2017 – nově předložená</a:t>
            </a:r>
            <a:endParaRPr kumimoji="0" lang="cs-CZ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Selektivní redukce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režií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 osobních nákladů založená na optimalizaci procesů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Optimalizace nákladů na 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servisní činnosti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Optimalizace investičních záměrů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cs-CZ" dirty="0" smtClean="0"/>
              <a:t>Optimalizace nákladů na výrobu pořadů a </a:t>
            </a:r>
            <a:r>
              <a:rPr lang="cs-CZ" dirty="0" smtClean="0"/>
              <a:t>reinvestice uspořených prostředků do </a:t>
            </a:r>
            <a:r>
              <a:rPr lang="cs-CZ" dirty="0" smtClean="0"/>
              <a:t>programového rozvoje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cs-CZ" dirty="0" smtClean="0"/>
              <a:t>Efektivní </a:t>
            </a:r>
            <a:r>
              <a:rPr lang="cs-CZ" dirty="0"/>
              <a:t>výběr realizačních témat 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Šipka doprava 8"/>
          <p:cNvSpPr/>
          <p:nvPr/>
        </p:nvSpPr>
        <p:spPr>
          <a:xfrm rot="19785444">
            <a:off x="2625733" y="2838436"/>
            <a:ext cx="948499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831147">
            <a:off x="2613782" y="4405682"/>
            <a:ext cx="948499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516216" y="1622496"/>
            <a:ext cx="27656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b="1" i="1" dirty="0" smtClean="0"/>
              <a:t>(varianta B, předloženo </a:t>
            </a:r>
            <a:r>
              <a:rPr lang="cs-CZ" sz="1100" b="1" i="1" dirty="0"/>
              <a:t>27.6.2011, projednáno 13.7.2011; usnesení č.152/13/11 – Rada vzala na vědomí) </a:t>
            </a:r>
          </a:p>
        </p:txBody>
      </p:sp>
    </p:spTree>
    <p:extLst>
      <p:ext uri="{BB962C8B-B14F-4D97-AF65-F5344CB8AC3E}">
        <p14:creationId xmlns:p14="http://schemas.microsoft.com/office/powerpoint/2010/main" val="28354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1393" b="5848"/>
          <a:stretch/>
        </p:blipFill>
        <p:spPr bwMode="auto">
          <a:xfrm>
            <a:off x="398796" y="5604206"/>
            <a:ext cx="8271817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7" y="1556792"/>
            <a:ext cx="8199771" cy="40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83831" y="247894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/>
              <a:t>2007</a:t>
            </a:r>
            <a:endParaRPr lang="cs-CZ" sz="1600" b="1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354929" y="249289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/>
              <a:t>2016</a:t>
            </a:r>
            <a:endParaRPr lang="cs-CZ" sz="1600" b="1" i="1" dirty="0"/>
          </a:p>
        </p:txBody>
      </p:sp>
      <p:sp>
        <p:nvSpPr>
          <p:cNvPr id="33" name="Zástupný symbol pro obsah 2"/>
          <p:cNvSpPr txBox="1">
            <a:spLocks/>
          </p:cNvSpPr>
          <p:nvPr/>
        </p:nvSpPr>
        <p:spPr>
          <a:xfrm>
            <a:off x="467544" y="1146402"/>
            <a:ext cx="3841080" cy="49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b="1" dirty="0" smtClean="0"/>
              <a:t>Vývoj příjmů</a:t>
            </a:r>
          </a:p>
        </p:txBody>
      </p:sp>
      <p:sp>
        <p:nvSpPr>
          <p:cNvPr id="34" name="Nadpis 1"/>
          <p:cNvSpPr txBox="1">
            <a:spLocks/>
          </p:cNvSpPr>
          <p:nvPr/>
        </p:nvSpPr>
        <p:spPr>
          <a:xfrm>
            <a:off x="483324" y="332656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100" dirty="0" smtClean="0">
                <a:solidFill>
                  <a:srgbClr val="C00000"/>
                </a:solidFill>
              </a:rPr>
              <a:t>Dlouhodobý plán ekonomického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31381"/>
            <a:ext cx="23780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/>
          <p:cNvSpPr txBox="1">
            <a:spLocks/>
          </p:cNvSpPr>
          <p:nvPr/>
        </p:nvSpPr>
        <p:spPr>
          <a:xfrm>
            <a:off x="483324" y="332656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100" dirty="0" smtClean="0">
                <a:solidFill>
                  <a:srgbClr val="C00000"/>
                </a:solidFill>
              </a:rPr>
              <a:t>Dlouhodobý plán ekonomického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868144" y="5518121"/>
            <a:ext cx="3240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i="1" dirty="0" smtClean="0"/>
              <a:t>Pozn. Varianta B plánů do roku 2015 je jediná částečně obsahově (samozřejmě neobsahuje ČT3) srovnatelná s předkládanou strategii</a:t>
            </a:r>
            <a:endParaRPr lang="cs-CZ" sz="900" b="1" i="1" dirty="0"/>
          </a:p>
        </p:txBody>
      </p: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467544" y="1146402"/>
            <a:ext cx="6696744" cy="49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b="1" dirty="0"/>
              <a:t>Vývoj Cash </a:t>
            </a:r>
            <a:r>
              <a:rPr lang="cs-CZ" sz="2400" b="1" dirty="0" err="1"/>
              <a:t>flow</a:t>
            </a:r>
            <a:r>
              <a:rPr lang="cs-CZ" sz="2400" b="1" dirty="0"/>
              <a:t> – disponibilní finanční zdroje</a:t>
            </a:r>
            <a:endParaRPr lang="cs-CZ" sz="2400" b="1" dirty="0" smtClean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5" y="1763580"/>
            <a:ext cx="83153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63" y="1277140"/>
            <a:ext cx="49133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365125"/>
          </a:xfrm>
        </p:spPr>
        <p:txBody>
          <a:bodyPr/>
          <a:lstStyle/>
          <a:p>
            <a:fld id="{38ABCEAC-99B1-40A3-B943-485CD7441176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2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/>
          <p:cNvSpPr txBox="1">
            <a:spLocks/>
          </p:cNvSpPr>
          <p:nvPr/>
        </p:nvSpPr>
        <p:spPr>
          <a:xfrm>
            <a:off x="483324" y="332656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100" dirty="0" smtClean="0">
                <a:solidFill>
                  <a:srgbClr val="C00000"/>
                </a:solidFill>
              </a:rPr>
              <a:t>Dlouhodobý plán ekonomického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467544" y="1146402"/>
            <a:ext cx="6696744" cy="49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b="1" dirty="0"/>
              <a:t>Vývoj </a:t>
            </a:r>
            <a:r>
              <a:rPr lang="cs-CZ" sz="2400" b="1" dirty="0" smtClean="0"/>
              <a:t>struktury nákladů </a:t>
            </a:r>
            <a:r>
              <a:rPr lang="cs-CZ" sz="2400" b="1" dirty="0"/>
              <a:t>na výrobu pořadů – VÚ</a:t>
            </a:r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 rotWithShape="1">
          <a:blip r:embed="rId2" cstate="print"/>
          <a:srcRect l="9590" t="5021" r="9058" b="3703"/>
          <a:stretch/>
        </p:blipFill>
        <p:spPr bwMode="auto">
          <a:xfrm>
            <a:off x="800734" y="2097823"/>
            <a:ext cx="6799631" cy="40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489716" y="1728491"/>
            <a:ext cx="2440332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Místo útlumu ROZVOJ</a:t>
            </a:r>
            <a:endParaRPr lang="cs-CZ" b="1" dirty="0"/>
          </a:p>
        </p:txBody>
      </p:sp>
      <p:sp>
        <p:nvSpPr>
          <p:cNvPr id="6" name="Šipka doprava 5"/>
          <p:cNvSpPr/>
          <p:nvPr/>
        </p:nvSpPr>
        <p:spPr>
          <a:xfrm rot="19816953">
            <a:off x="4002227" y="2014431"/>
            <a:ext cx="523215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365125"/>
          </a:xfrm>
        </p:spPr>
        <p:txBody>
          <a:bodyPr/>
          <a:lstStyle/>
          <a:p>
            <a:fld id="{38ABCEAC-99B1-40A3-B943-485CD7441176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6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/>
          <p:cNvSpPr txBox="1">
            <a:spLocks/>
          </p:cNvSpPr>
          <p:nvPr/>
        </p:nvSpPr>
        <p:spPr>
          <a:xfrm>
            <a:off x="483324" y="332656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100" dirty="0" smtClean="0">
                <a:solidFill>
                  <a:srgbClr val="C00000"/>
                </a:solidFill>
              </a:rPr>
              <a:t>Dlouhodobý plán ekonomického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36" name="Zástupný symbol pro obsah 2"/>
          <p:cNvSpPr txBox="1">
            <a:spLocks/>
          </p:cNvSpPr>
          <p:nvPr/>
        </p:nvSpPr>
        <p:spPr>
          <a:xfrm>
            <a:off x="467544" y="1146402"/>
            <a:ext cx="6696744" cy="49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b="1" dirty="0"/>
              <a:t>Vývoj </a:t>
            </a:r>
            <a:r>
              <a:rPr lang="cs-CZ" sz="2400" b="1" dirty="0" smtClean="0"/>
              <a:t>osobních nákladů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20" y="1699543"/>
            <a:ext cx="657860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365125"/>
          </a:xfrm>
        </p:spPr>
        <p:txBody>
          <a:bodyPr/>
          <a:lstStyle/>
          <a:p>
            <a:fld id="{38ABCEAC-99B1-40A3-B943-485CD7441176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6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1"/>
          <p:cNvSpPr txBox="1">
            <a:spLocks/>
          </p:cNvSpPr>
          <p:nvPr/>
        </p:nvSpPr>
        <p:spPr>
          <a:xfrm>
            <a:off x="483324" y="332656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100" dirty="0" smtClean="0">
                <a:solidFill>
                  <a:srgbClr val="C00000"/>
                </a:solidFill>
              </a:rPr>
              <a:t>Závěr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03084" y="1340768"/>
            <a:ext cx="8245380" cy="4816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800" dirty="0" smtClean="0"/>
              <a:t>Cílem předloženého dokumentu je návrh strategických cílů rozvoje České televize pro roky 2012 – 2017.</a:t>
            </a:r>
          </a:p>
          <a:p>
            <a:pPr marL="342900" lvl="1" indent="-34290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800" dirty="0" smtClean="0"/>
              <a:t>Po jejich schválení budou tyto cíle závazné pro realizační plány jednotlivých let a tyto roční plány budou ve formě rozpočtu pravidelně schvalovány Radou ČT.</a:t>
            </a: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365125"/>
          </a:xfrm>
        </p:spPr>
        <p:txBody>
          <a:bodyPr/>
          <a:lstStyle/>
          <a:p>
            <a:fld id="{38ABCEAC-99B1-40A3-B943-485CD7441176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4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diashow.cz/pic/2010-01-26_logo-c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4141"/>
            <a:ext cx="961722" cy="7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programového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996"/>
            <a:ext cx="8229600" cy="55892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400" b="1" dirty="0" smtClean="0"/>
              <a:t>            	Rozvoj ČT1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pPr lvl="0">
              <a:spcAft>
                <a:spcPts val="1200"/>
              </a:spcAft>
              <a:buNone/>
            </a:pPr>
            <a:r>
              <a:rPr lang="cs-CZ" sz="2400" b="0" dirty="0" smtClean="0"/>
              <a:t>	Rodinný program se silným zastoupením původní české dramatické, seriálové a zábavné tvorby, zábavy a atraktivní publicistiky: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cs-CZ" sz="1800" dirty="0" smtClean="0"/>
              <a:t>Změnit  pořady v čase od 17:00 do 19:00 (</a:t>
            </a:r>
            <a:r>
              <a:rPr lang="cs-CZ" sz="1800" dirty="0" err="1" smtClean="0"/>
              <a:t>access</a:t>
            </a:r>
            <a:r>
              <a:rPr lang="cs-CZ" sz="1800" dirty="0" smtClean="0"/>
              <a:t> prime </a:t>
            </a:r>
            <a:r>
              <a:rPr lang="cs-CZ" sz="1800" dirty="0" err="1" smtClean="0"/>
              <a:t>time</a:t>
            </a:r>
            <a:r>
              <a:rPr lang="cs-CZ" sz="1800" dirty="0" smtClean="0"/>
              <a:t>)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cs-CZ" sz="1800" dirty="0" smtClean="0"/>
              <a:t>Nově určit hlavní vysílací čas všedního dne (zejm. </a:t>
            </a:r>
            <a:r>
              <a:rPr lang="cs-CZ" sz="1800" dirty="0" smtClean="0"/>
              <a:t>Út, St, Čt)</a:t>
            </a:r>
            <a:endParaRPr lang="cs-CZ" sz="1800" dirty="0" smtClean="0"/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cs-CZ" sz="1800" dirty="0" smtClean="0"/>
              <a:t>Pokračovat v postupných změnách zpravodajství a regionálních zpráv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cs-CZ" sz="1800" dirty="0" smtClean="0"/>
              <a:t>Posílit původní seriálovou tvorbu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cs-CZ" sz="1800" dirty="0" smtClean="0"/>
              <a:t>Posilovat vysoce kvalitní zábavné </a:t>
            </a:r>
            <a:r>
              <a:rPr lang="cs-CZ" sz="1800" dirty="0" smtClean="0"/>
              <a:t>pořady s přidanou hodnotou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cs-CZ" sz="1800" dirty="0" smtClean="0"/>
              <a:t>Orientovat akvizice </a:t>
            </a:r>
            <a:r>
              <a:rPr lang="cs-CZ" sz="1800" dirty="0" smtClean="0"/>
              <a:t>na přesně definované cílové skupiny</a:t>
            </a:r>
          </a:p>
          <a:p>
            <a:pPr lvl="1">
              <a:lnSpc>
                <a:spcPts val="2500"/>
              </a:lnSpc>
            </a:pPr>
            <a:r>
              <a:rPr lang="cs-CZ" dirty="0"/>
              <a:t>Propojovat program ČT1 s novými médii </a:t>
            </a:r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cs-CZ" sz="1800" dirty="0" smtClean="0"/>
              <a:t>Omezit archivní pořady starší 10 let na ČT1 </a:t>
            </a:r>
            <a:r>
              <a:rPr lang="cs-CZ" dirty="0"/>
              <a:t>(kritériem nepopiratelná </a:t>
            </a:r>
            <a:r>
              <a:rPr lang="cs-CZ" dirty="0" smtClean="0"/>
              <a:t>kvalita </a:t>
            </a:r>
            <a:r>
              <a:rPr lang="cs-CZ" dirty="0"/>
              <a:t>a schopnost oslovit i dnes diváka)</a:t>
            </a:r>
          </a:p>
          <a:p>
            <a:pPr lvl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996"/>
            <a:ext cx="8229600" cy="56069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b="1" dirty="0" smtClean="0"/>
              <a:t>	Rozvoj ČT2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0" dirty="0" smtClean="0"/>
              <a:t>Exkluzivní </a:t>
            </a:r>
            <a:r>
              <a:rPr lang="cs-CZ" b="0" dirty="0"/>
              <a:t>program z hlediska poznání a uměleckých </a:t>
            </a:r>
            <a:r>
              <a:rPr lang="cs-CZ" b="0" dirty="0" smtClean="0"/>
              <a:t>zážitků jako plnohodnotná alternativa </a:t>
            </a:r>
            <a:r>
              <a:rPr lang="cs-CZ" b="0" dirty="0"/>
              <a:t>k programu ČT1 a programům komerčních </a:t>
            </a:r>
            <a:r>
              <a:rPr lang="cs-CZ" b="0" dirty="0" smtClean="0"/>
              <a:t>stanic:</a:t>
            </a:r>
            <a:endParaRPr lang="cs-CZ" b="0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Posílit </a:t>
            </a:r>
            <a:r>
              <a:rPr lang="cs-CZ" dirty="0"/>
              <a:t>původní dokumentární </a:t>
            </a:r>
            <a:r>
              <a:rPr lang="cs-CZ" dirty="0" smtClean="0"/>
              <a:t>tvorbu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Odstranit rušivé </a:t>
            </a:r>
            <a:r>
              <a:rPr lang="cs-CZ" dirty="0"/>
              <a:t>a </a:t>
            </a:r>
            <a:r>
              <a:rPr lang="cs-CZ" dirty="0" smtClean="0"/>
              <a:t>nevyhraněné servisní pořady 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Zavést nové žánry </a:t>
            </a:r>
            <a:r>
              <a:rPr lang="cs-CZ" dirty="0"/>
              <a:t>a </a:t>
            </a:r>
            <a:r>
              <a:rPr lang="cs-CZ" dirty="0" smtClean="0"/>
              <a:t>formy pořadů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Přidat zábavní pořady zejm. nové / alternativní pro užší cílové skupiny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Posílit divadelní </a:t>
            </a:r>
            <a:r>
              <a:rPr lang="cs-CZ" dirty="0"/>
              <a:t>a hudební </a:t>
            </a:r>
            <a:r>
              <a:rPr lang="cs-CZ" dirty="0" smtClean="0"/>
              <a:t>tvorbu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Pokračovat </a:t>
            </a:r>
            <a:r>
              <a:rPr lang="cs-CZ" dirty="0"/>
              <a:t>v  uvádění filmových cyklů a zkvalitňovat jejich </a:t>
            </a:r>
            <a:r>
              <a:rPr lang="cs-CZ" dirty="0" smtClean="0"/>
              <a:t>profilaci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Zařadit </a:t>
            </a:r>
            <a:r>
              <a:rPr lang="cs-CZ" dirty="0"/>
              <a:t>do vysílání kultovní seriály světové </a:t>
            </a:r>
            <a:r>
              <a:rPr lang="cs-CZ" dirty="0" smtClean="0"/>
              <a:t>úrovně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Přesunout postupně dětské vysílání na nový „dětský kanál</a:t>
            </a:r>
            <a:r>
              <a:rPr lang="cs-CZ" dirty="0" smtClean="0"/>
              <a:t>“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Nově koncipovat televizní vzdělávání a vysílání pro </a:t>
            </a:r>
            <a:r>
              <a:rPr lang="cs-CZ" dirty="0" smtClean="0"/>
              <a:t>menšiny =&gt; inspirace u BBC</a:t>
            </a:r>
            <a:endParaRPr lang="cs-CZ" dirty="0"/>
          </a:p>
          <a:p>
            <a:pPr lvl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programového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  <p:pic>
        <p:nvPicPr>
          <p:cNvPr id="12" name="Picture 2" descr="https://encrypted-tbn2.google.com/images?q=tbn:ANd9GcT1_IVhcmjFMFCou-g_FLtw_jChNjA7eHOZsaA7kC6gu3nPH4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6" y="1197409"/>
            <a:ext cx="584285" cy="5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9082"/>
            <a:ext cx="8229600" cy="552611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/>
              <a:t>Rozvoj </a:t>
            </a:r>
            <a:r>
              <a:rPr lang="cs-CZ" dirty="0"/>
              <a:t>ČT24</a:t>
            </a:r>
            <a:endParaRPr lang="cs-CZ" dirty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0" dirty="0" smtClean="0"/>
              <a:t>Zpravodajský </a:t>
            </a:r>
            <a:r>
              <a:rPr lang="cs-CZ" b="0" dirty="0"/>
              <a:t>kanál televize veřejné služby, spolehlivě nabízející aktuální a důvěryhodné informace ze všech podstatných oblastí společenského zájmu a </a:t>
            </a:r>
            <a:r>
              <a:rPr lang="cs-CZ" b="0" dirty="0" smtClean="0"/>
              <a:t>jejich rozbor aktéry </a:t>
            </a:r>
            <a:r>
              <a:rPr lang="cs-CZ" b="0" dirty="0"/>
              <a:t>i </a:t>
            </a:r>
            <a:r>
              <a:rPr lang="cs-CZ" b="0" dirty="0" smtClean="0"/>
              <a:t>odborníky:</a:t>
            </a:r>
            <a:endParaRPr lang="cs-CZ" b="0" dirty="0"/>
          </a:p>
          <a:p>
            <a:pPr lvl="1">
              <a:lnSpc>
                <a:spcPts val="2500"/>
              </a:lnSpc>
            </a:pPr>
            <a:r>
              <a:rPr lang="cs-CZ" dirty="0"/>
              <a:t>Rozvíjet regionální  zpravodajství</a:t>
            </a:r>
          </a:p>
          <a:p>
            <a:pPr lvl="1">
              <a:lnSpc>
                <a:spcPts val="2500"/>
              </a:lnSpc>
            </a:pPr>
            <a:r>
              <a:rPr lang="cs-CZ" dirty="0"/>
              <a:t>Posílit síť zahraničních i domácích zpravodajů</a:t>
            </a:r>
          </a:p>
          <a:p>
            <a:pPr lvl="1">
              <a:lnSpc>
                <a:spcPts val="2500"/>
              </a:lnSpc>
            </a:pPr>
            <a:r>
              <a:rPr lang="cs-CZ" dirty="0" smtClean="0"/>
              <a:t>Rozvíjet </a:t>
            </a:r>
            <a:r>
              <a:rPr lang="cs-CZ" dirty="0"/>
              <a:t>intenzivně oblast aktuální publicistiky</a:t>
            </a:r>
          </a:p>
          <a:p>
            <a:pPr lvl="1">
              <a:lnSpc>
                <a:spcPts val="2500"/>
              </a:lnSpc>
            </a:pPr>
            <a:r>
              <a:rPr lang="cs-CZ" dirty="0" smtClean="0"/>
              <a:t>Zvyšovat </a:t>
            </a:r>
            <a:r>
              <a:rPr lang="cs-CZ" dirty="0"/>
              <a:t>kvalitu a pohotovost programového obsahu a zároveň věnovat pozornost aspektům, které přináší multimediální doba </a:t>
            </a:r>
          </a:p>
          <a:p>
            <a:pPr marL="457200" lvl="1" indent="0">
              <a:lnSpc>
                <a:spcPts val="2500"/>
              </a:lnSpc>
              <a:buNone/>
            </a:pPr>
            <a:r>
              <a:rPr lang="cs-CZ" b="1" i="1" dirty="0" smtClean="0"/>
              <a:t>	</a:t>
            </a:r>
            <a:r>
              <a:rPr lang="cs-CZ" sz="1400" b="1" i="1" dirty="0" smtClean="0"/>
              <a:t>(</a:t>
            </a:r>
            <a:r>
              <a:rPr lang="cs-CZ" sz="1400" b="1" i="1" dirty="0"/>
              <a:t>interaktivita, vícekanálové šíření obsahu, souhra s NM i průběžná modernizace obsahu a formy</a:t>
            </a:r>
            <a:r>
              <a:rPr lang="cs-CZ" sz="1400" b="1" i="1" dirty="0" smtClean="0"/>
              <a:t>)</a:t>
            </a:r>
            <a:endParaRPr lang="cs-CZ" b="1" i="1" dirty="0"/>
          </a:p>
          <a:p>
            <a:pPr lvl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programového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  <p:pic>
        <p:nvPicPr>
          <p:cNvPr id="7" name="Picture 4" descr="https://encrypted-tbn2.google.com/images?q=tbn:ANd9GcRChWr1tQ7UPzHDtsp7PSthYTBc83jEBG1mhhOCaufYl0FCAOj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2" y="1233430"/>
            <a:ext cx="512242" cy="51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9082"/>
            <a:ext cx="8435280" cy="511676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dirty="0"/>
              <a:t>	</a:t>
            </a:r>
            <a:r>
              <a:rPr lang="cs-CZ" dirty="0"/>
              <a:t>Rozvoj </a:t>
            </a:r>
            <a:r>
              <a:rPr lang="cs-CZ" dirty="0" smtClean="0"/>
              <a:t>ČT Sport</a:t>
            </a:r>
            <a:endParaRPr lang="cs-CZ" dirty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0" dirty="0"/>
              <a:t>Uchování současné profilace a postupný dílčí reformát programu </a:t>
            </a:r>
            <a:r>
              <a:rPr lang="cs-CZ" b="0" dirty="0" smtClean="0"/>
              <a:t>na </a:t>
            </a:r>
            <a:r>
              <a:rPr lang="cs-CZ" b="0" dirty="0"/>
              <a:t>sportovní zpravodajský program s cílem zajistit atraktivní a aktuální přísun </a:t>
            </a:r>
            <a:r>
              <a:rPr lang="cs-CZ" b="0" dirty="0" smtClean="0"/>
              <a:t>informací:</a:t>
            </a:r>
            <a:endParaRPr lang="cs-CZ" b="0" dirty="0"/>
          </a:p>
          <a:p>
            <a:pPr lvl="1">
              <a:lnSpc>
                <a:spcPts val="2500"/>
              </a:lnSpc>
            </a:pPr>
            <a:r>
              <a:rPr lang="cs-CZ" dirty="0" smtClean="0"/>
              <a:t>Kromě </a:t>
            </a:r>
            <a:r>
              <a:rPr lang="cs-CZ" dirty="0"/>
              <a:t>živého zpravodajství z významných událostí zařazovat: </a:t>
            </a:r>
          </a:p>
          <a:p>
            <a:pPr lvl="2"/>
            <a:r>
              <a:rPr lang="cs-CZ" sz="1600" b="1" i="1" dirty="0"/>
              <a:t>Vysílání velkých sportovních akcí značného společenského </a:t>
            </a:r>
            <a:r>
              <a:rPr lang="cs-CZ" sz="1600" b="1" i="1" dirty="0" smtClean="0"/>
              <a:t>významu</a:t>
            </a:r>
            <a:endParaRPr lang="cs-CZ" sz="1600" b="1" i="1" dirty="0"/>
          </a:p>
          <a:p>
            <a:pPr lvl="2"/>
            <a:r>
              <a:rPr lang="cs-CZ" sz="1600" b="1" i="1" dirty="0"/>
              <a:t>Sledování české sportovní stopy ve </a:t>
            </a:r>
            <a:r>
              <a:rPr lang="cs-CZ" sz="1600" b="1" i="1" dirty="0" smtClean="0"/>
              <a:t>světě</a:t>
            </a:r>
            <a:endParaRPr lang="cs-CZ" sz="1600" b="1" i="1" dirty="0"/>
          </a:p>
          <a:p>
            <a:pPr lvl="2"/>
            <a:r>
              <a:rPr lang="cs-CZ" sz="1600" b="1" i="1" dirty="0"/>
              <a:t>Vysílání českých sportovních </a:t>
            </a:r>
            <a:r>
              <a:rPr lang="cs-CZ" sz="1600" b="1" i="1" dirty="0" smtClean="0"/>
              <a:t>událostí</a:t>
            </a:r>
            <a:endParaRPr lang="cs-CZ" sz="1600" b="1" i="1" dirty="0"/>
          </a:p>
          <a:p>
            <a:pPr lvl="2"/>
            <a:r>
              <a:rPr lang="cs-CZ" sz="1600" b="1" i="1" dirty="0"/>
              <a:t>Vysílání menšinových </a:t>
            </a:r>
            <a:r>
              <a:rPr lang="cs-CZ" sz="1600" b="1" i="1" dirty="0" smtClean="0"/>
              <a:t>sportů</a:t>
            </a:r>
            <a:endParaRPr lang="cs-CZ" sz="1600" b="1" i="1" dirty="0"/>
          </a:p>
          <a:p>
            <a:pPr lvl="2"/>
            <a:r>
              <a:rPr lang="cs-CZ" sz="1600" b="1" i="1" dirty="0"/>
              <a:t>Vysílání mládežnických </a:t>
            </a:r>
            <a:r>
              <a:rPr lang="cs-CZ" sz="1600" b="1" i="1" dirty="0" smtClean="0"/>
              <a:t>sportů</a:t>
            </a:r>
            <a:endParaRPr lang="cs-CZ" sz="1600" b="1" i="1" dirty="0"/>
          </a:p>
          <a:p>
            <a:pPr lvl="1">
              <a:lnSpc>
                <a:spcPts val="2500"/>
              </a:lnSpc>
              <a:spcBef>
                <a:spcPts val="600"/>
              </a:spcBef>
            </a:pPr>
            <a:r>
              <a:rPr lang="cs-CZ" dirty="0" smtClean="0"/>
              <a:t>Rozvíjet </a:t>
            </a:r>
            <a:r>
              <a:rPr lang="cs-CZ" dirty="0"/>
              <a:t>vnímání sportu </a:t>
            </a:r>
            <a:r>
              <a:rPr lang="cs-CZ" dirty="0"/>
              <a:t>ve společnosti a </a:t>
            </a:r>
            <a:r>
              <a:rPr lang="cs-CZ" dirty="0"/>
              <a:t>ukazovat sport </a:t>
            </a:r>
            <a:r>
              <a:rPr lang="cs-CZ" dirty="0"/>
              <a:t>jako efektivní naplnění volného času a </a:t>
            </a:r>
            <a:r>
              <a:rPr lang="cs-CZ" dirty="0"/>
              <a:t>součást zdravého </a:t>
            </a:r>
            <a:r>
              <a:rPr lang="cs-CZ" dirty="0"/>
              <a:t>životního stylu</a:t>
            </a:r>
            <a:r>
              <a:rPr lang="cs-CZ" dirty="0"/>
              <a:t>.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Optimalizovat a snižovat náklady </a:t>
            </a:r>
            <a:r>
              <a:rPr lang="cs-CZ" dirty="0"/>
              <a:t>na nákup </a:t>
            </a:r>
            <a:r>
              <a:rPr lang="cs-CZ" dirty="0"/>
              <a:t>práv při zachování divácké </a:t>
            </a:r>
            <a:r>
              <a:rPr lang="cs-CZ" dirty="0" smtClean="0"/>
              <a:t>atraktivity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programového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s://encrypted-tbn2.google.com/images?q=tbn:ANd9GcSD_RUqoOTgZamGklEDXcQz09rPuXzjH32KPoqPdgvS3JcqqHWn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3" y="1237499"/>
            <a:ext cx="508174" cy="5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228184" y="4110171"/>
            <a:ext cx="2520280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JEDINÝ VOLNĚ DOSTUPNÝ SPORTOVNÍ PROGRAM NA ÚZEMÍ ČR! 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5838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4568"/>
            <a:ext cx="8435280" cy="511676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cs-CZ" dirty="0" smtClean="0"/>
              <a:t>ČT 3 Dětský program</a:t>
            </a:r>
            <a:endParaRPr lang="cs-CZ" dirty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0" dirty="0"/>
              <a:t>Při realizaci projektu získá dětská divácká cílová skupina 4-12 let poprvé samostatný vysílací program. Z roztříštěného vysílání pro děti na dvou programech se přejde ke </a:t>
            </a:r>
            <a:r>
              <a:rPr lang="cs-CZ" b="0" dirty="0" smtClean="0"/>
              <a:t>koncentrovanému a </a:t>
            </a:r>
            <a:r>
              <a:rPr lang="cs-CZ" b="0" dirty="0"/>
              <a:t>koncepčnímu </a:t>
            </a:r>
            <a:r>
              <a:rPr lang="cs-CZ" b="0" dirty="0" smtClean="0"/>
              <a:t>řešení.</a:t>
            </a:r>
          </a:p>
          <a:p>
            <a:pPr>
              <a:buClr>
                <a:srgbClr val="FF0000"/>
              </a:buClr>
            </a:pPr>
            <a:r>
              <a:rPr lang="cs-CZ" dirty="0"/>
              <a:t>Nová media</a:t>
            </a:r>
          </a:p>
          <a:p>
            <a:pPr lvl="0">
              <a:buNone/>
            </a:pPr>
            <a:r>
              <a:rPr lang="cs-CZ" dirty="0"/>
              <a:t>	</a:t>
            </a:r>
            <a:r>
              <a:rPr lang="cs-CZ" b="0" dirty="0" smtClean="0"/>
              <a:t>Rozvoj všech </a:t>
            </a:r>
            <a:r>
              <a:rPr lang="cs-CZ" b="0" dirty="0"/>
              <a:t>rozhodujících oblastí :</a:t>
            </a:r>
          </a:p>
          <a:p>
            <a:pPr lvl="1"/>
            <a:r>
              <a:rPr lang="cs-CZ" dirty="0"/>
              <a:t>Internet</a:t>
            </a:r>
          </a:p>
          <a:p>
            <a:pPr lvl="1"/>
            <a:r>
              <a:rPr lang="cs-CZ" dirty="0"/>
              <a:t>Teletext a </a:t>
            </a:r>
            <a:r>
              <a:rPr lang="cs-CZ" dirty="0" err="1"/>
              <a:t>HbbTV</a:t>
            </a:r>
            <a:endParaRPr lang="cs-CZ" dirty="0"/>
          </a:p>
          <a:p>
            <a:pPr lvl="1"/>
            <a:r>
              <a:rPr lang="cs-CZ" dirty="0"/>
              <a:t>Mobilní aplikace</a:t>
            </a:r>
          </a:p>
          <a:p>
            <a:pPr lvl="1"/>
            <a:r>
              <a:rPr lang="cs-CZ" dirty="0"/>
              <a:t>Využití sociálních medií</a:t>
            </a:r>
          </a:p>
          <a:p>
            <a:pPr>
              <a:buNone/>
            </a:pPr>
            <a:endParaRPr lang="cs-CZ" sz="2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programového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4568"/>
            <a:ext cx="8435280" cy="511676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cs-CZ" dirty="0" smtClean="0"/>
              <a:t>Vývoj pořadů a programových formátů</a:t>
            </a:r>
            <a:endParaRPr lang="cs-CZ" dirty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0" dirty="0"/>
              <a:t>Vlastní kvalitní produkcí naplnit programové záměry ČT a zajistit i maximálně možnou kvalitní realizaci původní tvorby </a:t>
            </a:r>
            <a:r>
              <a:rPr lang="cs-CZ" b="0" dirty="0" smtClean="0"/>
              <a:t>při </a:t>
            </a:r>
            <a:r>
              <a:rPr lang="cs-CZ" b="0" dirty="0"/>
              <a:t>rovnocenném zapojení </a:t>
            </a:r>
            <a:r>
              <a:rPr lang="cs-CZ" b="0" dirty="0" smtClean="0"/>
              <a:t>studií: </a:t>
            </a:r>
          </a:p>
          <a:p>
            <a:pPr lvl="1">
              <a:lnSpc>
                <a:spcPts val="2500"/>
              </a:lnSpc>
            </a:pPr>
            <a:r>
              <a:rPr lang="cs-CZ" dirty="0" smtClean="0"/>
              <a:t>Pokračovat </a:t>
            </a:r>
            <a:r>
              <a:rPr lang="cs-CZ" dirty="0"/>
              <a:t>v aktivním vyhledávání nových námětů a programových formátů </a:t>
            </a:r>
            <a:endParaRPr lang="cs-CZ" dirty="0" smtClean="0"/>
          </a:p>
          <a:p>
            <a:pPr lvl="1">
              <a:lnSpc>
                <a:spcPts val="2500"/>
              </a:lnSpc>
            </a:pPr>
            <a:r>
              <a:rPr lang="cs-CZ" dirty="0" smtClean="0"/>
              <a:t>Sledovat </a:t>
            </a:r>
            <a:r>
              <a:rPr lang="cs-CZ" dirty="0"/>
              <a:t>vývojové trendy televizní </a:t>
            </a:r>
            <a:r>
              <a:rPr lang="cs-CZ" dirty="0" smtClean="0"/>
              <a:t>tvorby</a:t>
            </a:r>
          </a:p>
          <a:p>
            <a:pPr lvl="1">
              <a:lnSpc>
                <a:spcPts val="2500"/>
              </a:lnSpc>
            </a:pPr>
            <a:r>
              <a:rPr lang="cs-CZ" dirty="0" smtClean="0"/>
              <a:t>Vyhledávat </a:t>
            </a:r>
            <a:r>
              <a:rPr lang="cs-CZ" dirty="0"/>
              <a:t>možnosti mezinárodní </a:t>
            </a:r>
            <a:r>
              <a:rPr lang="cs-CZ" dirty="0" smtClean="0"/>
              <a:t>spolupráce</a:t>
            </a:r>
          </a:p>
          <a:p>
            <a:pPr lvl="1">
              <a:lnSpc>
                <a:spcPts val="2500"/>
              </a:lnSpc>
            </a:pPr>
            <a:r>
              <a:rPr lang="cs-CZ" dirty="0" smtClean="0"/>
              <a:t>Uplatňovat producentský přístup v oblasti vlastní tvorby</a:t>
            </a:r>
          </a:p>
          <a:p>
            <a:pPr lvl="1">
              <a:lnSpc>
                <a:spcPts val="2500"/>
              </a:lnSpc>
            </a:pPr>
            <a:r>
              <a:rPr lang="cs-CZ" dirty="0" smtClean="0"/>
              <a:t>Aktivně přistupovat </a:t>
            </a:r>
            <a:r>
              <a:rPr lang="cs-CZ" dirty="0"/>
              <a:t>k autorské a tvůrčí komunitě jako hlavnímu zdroji talentu </a:t>
            </a:r>
          </a:p>
          <a:p>
            <a:pPr lvl="1">
              <a:lnSpc>
                <a:spcPts val="2500"/>
              </a:lnSpc>
            </a:pPr>
            <a:r>
              <a:rPr lang="cs-CZ" dirty="0" smtClean="0"/>
              <a:t>Zpřehlednit </a:t>
            </a:r>
            <a:r>
              <a:rPr lang="cs-CZ" dirty="0"/>
              <a:t>a </a:t>
            </a:r>
            <a:r>
              <a:rPr lang="cs-CZ" dirty="0" smtClean="0"/>
              <a:t>zvýšit efektivitu </a:t>
            </a:r>
            <a:r>
              <a:rPr lang="cs-CZ" dirty="0"/>
              <a:t>práce s přijatými náměty</a:t>
            </a:r>
          </a:p>
          <a:p>
            <a:pPr lvl="1">
              <a:lnSpc>
                <a:spcPts val="2500"/>
              </a:lnSpc>
            </a:pPr>
            <a:r>
              <a:rPr lang="cs-CZ" dirty="0" smtClean="0"/>
              <a:t>Zvyšovat sladění </a:t>
            </a:r>
            <a:r>
              <a:rPr lang="cs-CZ" dirty="0"/>
              <a:t>programové poptávky a obsahové </a:t>
            </a:r>
            <a:r>
              <a:rPr lang="cs-CZ" dirty="0" smtClean="0"/>
              <a:t>nabídky (zefektivnit využití prostředků)</a:t>
            </a:r>
            <a:endParaRPr lang="cs-CZ" dirty="0"/>
          </a:p>
          <a:p>
            <a:pPr>
              <a:buNone/>
            </a:pPr>
            <a:endParaRPr lang="cs-CZ" sz="2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programového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4568"/>
            <a:ext cx="8435280" cy="511676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cs-CZ" dirty="0" smtClean="0"/>
              <a:t>Televizní studia Brno a Ostrava</a:t>
            </a:r>
            <a:endParaRPr lang="cs-CZ" dirty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0" dirty="0" smtClean="0"/>
              <a:t>Rozvíjet úzkou vazbu </a:t>
            </a:r>
            <a:r>
              <a:rPr lang="cs-CZ" b="0" dirty="0"/>
              <a:t>na problematiku </a:t>
            </a:r>
            <a:r>
              <a:rPr lang="cs-CZ" b="0" dirty="0" smtClean="0"/>
              <a:t>regionu </a:t>
            </a:r>
            <a:r>
              <a:rPr lang="cs-CZ" b="0" dirty="0"/>
              <a:t>a efektivní začlenění do celoplošného vysílání a produkce </a:t>
            </a:r>
            <a:r>
              <a:rPr lang="cs-CZ" b="0" dirty="0" smtClean="0"/>
              <a:t>pořadů jako součástí výrobních </a:t>
            </a:r>
            <a:r>
              <a:rPr lang="cs-CZ" b="0" dirty="0"/>
              <a:t>kapacit </a:t>
            </a:r>
            <a:r>
              <a:rPr lang="cs-CZ" b="0" dirty="0" smtClean="0"/>
              <a:t>ČT a významné kulturní, společenské </a:t>
            </a:r>
            <a:r>
              <a:rPr lang="cs-CZ" b="0" dirty="0"/>
              <a:t>a informačními </a:t>
            </a:r>
            <a:r>
              <a:rPr lang="cs-CZ" b="0" dirty="0" smtClean="0"/>
              <a:t>instituce </a:t>
            </a:r>
            <a:r>
              <a:rPr lang="cs-CZ" b="0" dirty="0"/>
              <a:t>v </a:t>
            </a:r>
            <a:r>
              <a:rPr lang="cs-CZ" b="0" dirty="0" smtClean="0"/>
              <a:t>regionu: </a:t>
            </a:r>
            <a:r>
              <a:rPr lang="cs-CZ" sz="2600" b="0" dirty="0" smtClean="0"/>
              <a:t>    </a:t>
            </a:r>
          </a:p>
          <a:p>
            <a:pPr lvl="1">
              <a:lnSpc>
                <a:spcPts val="2500"/>
              </a:lnSpc>
            </a:pPr>
            <a:r>
              <a:rPr lang="cs-CZ" dirty="0"/>
              <a:t>Posílení významu regionálních redakcí na </a:t>
            </a:r>
            <a:r>
              <a:rPr lang="cs-CZ" dirty="0" smtClean="0"/>
              <a:t>všech zpravodajských formách </a:t>
            </a:r>
            <a:endParaRPr lang="cs-CZ" dirty="0"/>
          </a:p>
          <a:p>
            <a:pPr lvl="2">
              <a:lnSpc>
                <a:spcPts val="2500"/>
              </a:lnSpc>
            </a:pPr>
            <a:r>
              <a:rPr lang="cs-CZ" sz="1600" b="1" i="1" dirty="0"/>
              <a:t>Důraz na dění v regionu a jeho specifika. </a:t>
            </a:r>
          </a:p>
          <a:p>
            <a:pPr lvl="2">
              <a:lnSpc>
                <a:spcPts val="2500"/>
              </a:lnSpc>
            </a:pPr>
            <a:r>
              <a:rPr lang="cs-CZ" sz="1600" b="1" i="1" dirty="0"/>
              <a:t>Aktuální publicistika bude akcentovat oblasti, ve kterých má region silné a kvalitní zázemí</a:t>
            </a:r>
          </a:p>
          <a:p>
            <a:pPr lvl="1">
              <a:lnSpc>
                <a:spcPts val="2500"/>
              </a:lnSpc>
            </a:pPr>
            <a:endParaRPr lang="cs-CZ" dirty="0"/>
          </a:p>
          <a:p>
            <a:pPr>
              <a:buNone/>
            </a:pPr>
            <a:endParaRPr lang="cs-CZ" sz="2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programového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4568"/>
            <a:ext cx="8435280" cy="511676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cs-CZ" dirty="0" smtClean="0"/>
              <a:t>Televizní studia Brno a Ostrava</a:t>
            </a:r>
            <a:endParaRPr lang="cs-CZ" sz="2600" b="0" dirty="0" smtClean="0"/>
          </a:p>
          <a:p>
            <a:pPr lvl="1">
              <a:lnSpc>
                <a:spcPts val="2500"/>
              </a:lnSpc>
            </a:pPr>
            <a:r>
              <a:rPr lang="cs-CZ" dirty="0" smtClean="0"/>
              <a:t>Navázat programové koncepce studií na programové plány ČT </a:t>
            </a:r>
          </a:p>
          <a:p>
            <a:pPr lvl="2">
              <a:lnSpc>
                <a:spcPts val="2500"/>
              </a:lnSpc>
            </a:pPr>
            <a:r>
              <a:rPr lang="cs-CZ" sz="1600" b="1" i="1" dirty="0" smtClean="0"/>
              <a:t>Důraz </a:t>
            </a:r>
            <a:r>
              <a:rPr lang="cs-CZ" sz="1600" b="1" i="1" dirty="0"/>
              <a:t>na identitu regionu</a:t>
            </a:r>
          </a:p>
          <a:p>
            <a:pPr lvl="2">
              <a:lnSpc>
                <a:spcPts val="2500"/>
              </a:lnSpc>
            </a:pPr>
            <a:r>
              <a:rPr lang="cs-CZ" sz="1600" b="1" i="1" dirty="0"/>
              <a:t>Orientace na žánry, </a:t>
            </a:r>
            <a:r>
              <a:rPr lang="cs-CZ" sz="1600" b="1" i="1" dirty="0" smtClean="0"/>
              <a:t>ke je </a:t>
            </a:r>
            <a:r>
              <a:rPr lang="cs-CZ" sz="1600" b="1" i="1" dirty="0"/>
              <a:t>silné a kvalitní autorské, interpretační a realizační zázemí. </a:t>
            </a:r>
          </a:p>
          <a:p>
            <a:pPr lvl="2">
              <a:lnSpc>
                <a:spcPts val="2500"/>
              </a:lnSpc>
            </a:pPr>
            <a:r>
              <a:rPr lang="cs-CZ" sz="1600" b="1" i="1" dirty="0"/>
              <a:t>Vytvoření prostoru pro uplatnění specifika tvorby </a:t>
            </a:r>
            <a:r>
              <a:rPr lang="cs-CZ" sz="1600" b="1" i="1" dirty="0"/>
              <a:t>(geografická </a:t>
            </a:r>
            <a:r>
              <a:rPr lang="cs-CZ" sz="1600" b="1" i="1" dirty="0"/>
              <a:t>a kulturní </a:t>
            </a:r>
            <a:r>
              <a:rPr lang="cs-CZ" sz="1600" b="1" i="1" dirty="0"/>
              <a:t>odlišnost)</a:t>
            </a:r>
            <a:endParaRPr lang="cs-CZ" sz="1600" b="1" i="1" dirty="0"/>
          </a:p>
          <a:p>
            <a:pPr lvl="1">
              <a:lnSpc>
                <a:spcPts val="2500"/>
              </a:lnSpc>
              <a:spcBef>
                <a:spcPts val="600"/>
              </a:spcBef>
            </a:pPr>
            <a:r>
              <a:rPr lang="cs-CZ" dirty="0"/>
              <a:t>Posílit vystupování studií jako výrazných multižánrových regionálních center </a:t>
            </a:r>
            <a:endParaRPr lang="cs-CZ" dirty="0" smtClean="0"/>
          </a:p>
          <a:p>
            <a:pPr lvl="1">
              <a:lnSpc>
                <a:spcPts val="2500"/>
              </a:lnSpc>
            </a:pPr>
            <a:r>
              <a:rPr lang="cs-CZ" dirty="0" smtClean="0"/>
              <a:t>Posílit </a:t>
            </a:r>
            <a:r>
              <a:rPr lang="cs-CZ" dirty="0"/>
              <a:t>u studií pozici reprezentanta ČT v regionu a umožnit regionálním autorům využít všech možností spolupráce s ČT </a:t>
            </a:r>
          </a:p>
          <a:p>
            <a:pPr lvl="1">
              <a:lnSpc>
                <a:spcPts val="2500"/>
              </a:lnSpc>
            </a:pPr>
            <a:r>
              <a:rPr lang="cs-CZ" dirty="0"/>
              <a:t>Zajistit </a:t>
            </a:r>
            <a:r>
              <a:rPr lang="cs-CZ" dirty="0" smtClean="0"/>
              <a:t>rovnocennou účast studií ve vnitřním konkurenčním </a:t>
            </a:r>
            <a:r>
              <a:rPr lang="cs-CZ" dirty="0"/>
              <a:t>prostředí se svojí svébytnou programovou nabídkou, včetně silné dramatické a zábavní tvorby pro hlavní proud či alternativních cest ve všech </a:t>
            </a:r>
            <a:r>
              <a:rPr lang="cs-CZ" dirty="0" smtClean="0"/>
              <a:t>žánrech</a:t>
            </a:r>
            <a:endParaRPr lang="cs-CZ" dirty="0"/>
          </a:p>
          <a:p>
            <a:pPr lvl="1">
              <a:lnSpc>
                <a:spcPts val="2500"/>
              </a:lnSpc>
            </a:pPr>
            <a:r>
              <a:rPr lang="cs-CZ" dirty="0"/>
              <a:t>Efektivněji využít APF TS Brno </a:t>
            </a:r>
            <a:r>
              <a:rPr lang="cs-CZ" dirty="0" smtClean="0"/>
              <a:t>s ohledem na stavbu nového studia a spoluprací s digitálním archivem ČT</a:t>
            </a:r>
            <a:endParaRPr lang="cs-CZ" dirty="0"/>
          </a:p>
          <a:p>
            <a:pPr lvl="1">
              <a:lnSpc>
                <a:spcPts val="2500"/>
              </a:lnSpc>
            </a:pPr>
            <a:endParaRPr lang="cs-CZ" dirty="0"/>
          </a:p>
          <a:p>
            <a:pPr>
              <a:buNone/>
            </a:pPr>
            <a:endParaRPr lang="cs-CZ" sz="2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CEAC-99B1-40A3-B943-485CD7441176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83324" y="332656"/>
            <a:ext cx="8229600" cy="922114"/>
          </a:xfrm>
        </p:spPr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C00000"/>
                </a:solidFill>
              </a:rPr>
              <a:t>Dlouhodobý plán programového rozvoje </a:t>
            </a:r>
            <a:endParaRPr lang="cs-CZ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475</Words>
  <Application>Microsoft Office PowerPoint</Application>
  <PresentationFormat>Předvádění na obrazovce (4:3)</PresentationFormat>
  <Paragraphs>182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Dlouhodobé plány programového, technického a ekonomického rozvoje České televize na roky 2012 -2017</vt:lpstr>
      <vt:lpstr>Dlouhodobý plán programového rozvoje </vt:lpstr>
      <vt:lpstr>Dlouhodobý plán programového rozvoje </vt:lpstr>
      <vt:lpstr>Dlouhodobý plán programového rozvoje </vt:lpstr>
      <vt:lpstr>Dlouhodobý plán programového rozvoje </vt:lpstr>
      <vt:lpstr>Dlouhodobý plán programového rozvoje </vt:lpstr>
      <vt:lpstr>Dlouhodobý plán programového rozvoje </vt:lpstr>
      <vt:lpstr>Dlouhodobý plán programového rozvoje </vt:lpstr>
      <vt:lpstr>Dlouhodobý plán programového rozvoje </vt:lpstr>
      <vt:lpstr>Dlouhodobý plán technického rozvoje </vt:lpstr>
      <vt:lpstr>Dlouhodobý plán technického rozvoje </vt:lpstr>
      <vt:lpstr>Dlouhodobý plán technického rozvoje </vt:lpstr>
      <vt:lpstr>Dlouhodobý plán personálního rozvoje </vt:lpstr>
      <vt:lpstr>Dlouhodobý plán ekonomického rozvoje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Dlouhodobé plány 2012 -2017</dc:title>
  <dc:creator>hp231608</dc:creator>
  <cp:lastModifiedBy>Kučera Karel</cp:lastModifiedBy>
  <cp:revision>80</cp:revision>
  <cp:lastPrinted>2012-08-08T08:23:19Z</cp:lastPrinted>
  <dcterms:created xsi:type="dcterms:W3CDTF">2012-06-13T09:43:42Z</dcterms:created>
  <dcterms:modified xsi:type="dcterms:W3CDTF">2012-08-08T09:03:27Z</dcterms:modified>
</cp:coreProperties>
</file>