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67" r:id="rId7"/>
    <p:sldId id="279" r:id="rId8"/>
    <p:sldId id="277" r:id="rId9"/>
    <p:sldId id="278" r:id="rId10"/>
    <p:sldId id="273" r:id="rId11"/>
    <p:sldId id="274" r:id="rId12"/>
    <p:sldId id="275" r:id="rId13"/>
    <p:sldId id="276" r:id="rId14"/>
    <p:sldId id="265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003399"/>
    <a:srgbClr val="0033CC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BE37-5399-41D1-9C1E-A05EDAA0D4F6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AA93-19CA-4B71-B455-6F3E9BC9CBC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1927-6B98-4C64-9271-0CB5B4BBF94E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915-1AB8-4F22-9ACD-D741AF6194A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9826-EE15-4BBD-AAE4-FE45BF8CCAC9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BA5C-D3B7-4CAC-83EC-65EF54C73F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10C3-ABA1-4C11-91B6-43EC0890D602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5445-AFEB-41DE-AEC9-7B15B69793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882D-B84E-4CCB-9583-C59E15984B9D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3146-27F4-4690-AEEE-02B23B7707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81B0-7044-4268-9734-CC6405C19217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01F1-0E1A-445C-95F2-BF7F9E1C25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5607-03E8-41C4-BA27-36B545F89831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363A-DF80-4B2C-8F41-51A13A675D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12AF-FC68-4E43-A03C-419DC97D8C55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E33E-8412-484F-BCE7-115A29A791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594F-FD04-4838-8564-3AD305E27531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7857-5F43-4465-A2A4-8F1FF8DBC7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1076-0F91-49C5-8EE4-F90AD73C2997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EA88-D0A5-4E70-A20D-1B1CEC52DFC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E175-9209-4446-B9EF-B85A3FED3E9F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34F6-5308-46DA-BB87-9285A1B83E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8EB53-336D-41B0-897B-E5A179D434BC}" type="datetimeFigureOut">
              <a:rPr lang="cs-CZ"/>
              <a:pPr>
                <a:defRPr/>
              </a:pPr>
              <a:t>7.8.2012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0B306-D19F-44DF-91E9-833EA9A5C5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7785" y="27855"/>
            <a:ext cx="7492687" cy="1470025"/>
          </a:xfrm>
          <a:noFill/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cap="all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Volby do krajských zastupitelstev </a:t>
            </a:r>
            <a:r>
              <a:rPr lang="pl-PL" sz="2400" b="1" cap="all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Senátu 2012 v české televizi</a:t>
            </a:r>
            <a:endParaRPr lang="cs-CZ" sz="2400" b="1" cap="all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6793"/>
            <a:ext cx="9144000" cy="532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fs01\UtvarKomunikace\Tiskové oddělení\GRAFICKÉ PODKLADY\Logo staré ČT kanály ČT1, ČT2, ČT4, ČT24\logo pozit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" y="260648"/>
            <a:ext cx="1155192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Česká </a:t>
            </a:r>
            <a:r>
              <a:rPr lang="cs-CZ" sz="1800" dirty="0">
                <a:solidFill>
                  <a:srgbClr val="000099"/>
                </a:solidFill>
              </a:rPr>
              <a:t>televize bude v </a:t>
            </a:r>
            <a:r>
              <a:rPr lang="cs-CZ" sz="1800" dirty="0" smtClean="0">
                <a:solidFill>
                  <a:srgbClr val="000099"/>
                </a:solidFill>
              </a:rPr>
              <a:t>souvislosti </a:t>
            </a:r>
            <a:r>
              <a:rPr lang="cs-CZ" sz="1800" dirty="0">
                <a:solidFill>
                  <a:srgbClr val="000099"/>
                </a:solidFill>
              </a:rPr>
              <a:t>s krajskými volbami v říjnu 2012 a předvolebními speciály pořadu Otázky Václava Moravce </a:t>
            </a:r>
            <a:r>
              <a:rPr lang="cs-CZ" sz="1800" dirty="0" smtClean="0">
                <a:solidFill>
                  <a:srgbClr val="000099"/>
                </a:solidFill>
              </a:rPr>
              <a:t>realizovat v průběhu srpna až října 2012 předvolební </a:t>
            </a:r>
            <a:r>
              <a:rPr lang="cs-CZ" sz="1800" dirty="0">
                <a:solidFill>
                  <a:srgbClr val="000099"/>
                </a:solidFill>
              </a:rPr>
              <a:t>výzkumy </a:t>
            </a:r>
            <a:r>
              <a:rPr lang="cs-CZ" sz="1800" dirty="0" smtClean="0">
                <a:solidFill>
                  <a:srgbClr val="000099"/>
                </a:solidFill>
              </a:rPr>
              <a:t>v </a:t>
            </a:r>
            <a:r>
              <a:rPr lang="cs-CZ" sz="1800" dirty="0">
                <a:solidFill>
                  <a:srgbClr val="000099"/>
                </a:solidFill>
              </a:rPr>
              <a:t>jednotlivých krajích </a:t>
            </a:r>
            <a:r>
              <a:rPr lang="cs-CZ" sz="1800" dirty="0" smtClean="0">
                <a:solidFill>
                  <a:srgbClr val="000099"/>
                </a:solidFill>
              </a:rPr>
              <a:t>ČR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výsledky předvolebních průzkumů </a:t>
            </a:r>
            <a:r>
              <a:rPr lang="cs-CZ" sz="1800" dirty="0">
                <a:solidFill>
                  <a:srgbClr val="000099"/>
                </a:solidFill>
              </a:rPr>
              <a:t>budou využity nejen ve speciálech OVM, ale i </a:t>
            </a:r>
            <a:r>
              <a:rPr lang="cs-CZ" sz="1800" dirty="0" smtClean="0">
                <a:solidFill>
                  <a:srgbClr val="000099"/>
                </a:solidFill>
              </a:rPr>
              <a:t>v jiných </a:t>
            </a:r>
            <a:r>
              <a:rPr lang="cs-CZ" sz="1800" dirty="0">
                <a:solidFill>
                  <a:srgbClr val="000099"/>
                </a:solidFill>
              </a:rPr>
              <a:t>zpravodajských pořadech </a:t>
            </a:r>
            <a:r>
              <a:rPr lang="cs-CZ" sz="1800" dirty="0" smtClean="0">
                <a:solidFill>
                  <a:srgbClr val="000099"/>
                </a:solidFill>
              </a:rPr>
              <a:t>ČT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předvolební průzkumy se budou věnovat následujícím tématům:</a:t>
            </a:r>
          </a:p>
          <a:p>
            <a:pPr lvl="1"/>
            <a:r>
              <a:rPr lang="cs-CZ" sz="1400" dirty="0">
                <a:solidFill>
                  <a:srgbClr val="000099"/>
                </a:solidFill>
              </a:rPr>
              <a:t>předpokládaná volební účast v krajských volbách 2012</a:t>
            </a:r>
          </a:p>
          <a:p>
            <a:pPr lvl="1"/>
            <a:r>
              <a:rPr lang="cs-CZ" sz="1400" dirty="0">
                <a:solidFill>
                  <a:srgbClr val="000099"/>
                </a:solidFill>
              </a:rPr>
              <a:t>výsledky volebního modelu (budou sloužit k výběru hostů/stranických </a:t>
            </a:r>
            <a:r>
              <a:rPr lang="cs-CZ" sz="1400" dirty="0" smtClean="0">
                <a:solidFill>
                  <a:srgbClr val="000099"/>
                </a:solidFill>
              </a:rPr>
              <a:t>lídrů </a:t>
            </a:r>
            <a:r>
              <a:rPr lang="cs-CZ" sz="1400" dirty="0">
                <a:solidFill>
                  <a:srgbClr val="000099"/>
                </a:solidFill>
              </a:rPr>
              <a:t>v příslušném kraji do pořadu OVM)</a:t>
            </a:r>
          </a:p>
          <a:p>
            <a:pPr lvl="1"/>
            <a:r>
              <a:rPr lang="cs-CZ" sz="1400" dirty="0" smtClean="0">
                <a:solidFill>
                  <a:srgbClr val="000099"/>
                </a:solidFill>
              </a:rPr>
              <a:t>ad </a:t>
            </a:r>
            <a:r>
              <a:rPr lang="cs-CZ" sz="1400" dirty="0">
                <a:solidFill>
                  <a:srgbClr val="000099"/>
                </a:solidFill>
              </a:rPr>
              <a:t>hoc otázky pokrývající aktuálně diskutovaná témata v příslušném kraji</a:t>
            </a:r>
          </a:p>
          <a:p>
            <a:pPr marL="0" indent="0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333276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Předvolební sociologické výzkumy 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1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TERMÍN </a:t>
            </a:r>
            <a:r>
              <a:rPr lang="cs-CZ" sz="1800" dirty="0">
                <a:solidFill>
                  <a:srgbClr val="000099"/>
                </a:solidFill>
              </a:rPr>
              <a:t>REALIZACE </a:t>
            </a:r>
            <a:endParaRPr lang="cs-CZ" sz="1800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PV </a:t>
            </a:r>
            <a:r>
              <a:rPr lang="cs-CZ" sz="1800" dirty="0">
                <a:solidFill>
                  <a:srgbClr val="000099"/>
                </a:solidFill>
              </a:rPr>
              <a:t>budou realizovány vždy těsně před vlastním vysíláním OVM z příslušného kraje, </a:t>
            </a:r>
            <a:r>
              <a:rPr lang="cs-CZ" sz="1800" dirty="0" smtClean="0">
                <a:solidFill>
                  <a:srgbClr val="000099"/>
                </a:solidFill>
              </a:rPr>
              <a:t>v průběhu </a:t>
            </a:r>
            <a:r>
              <a:rPr lang="cs-CZ" sz="1800" dirty="0">
                <a:solidFill>
                  <a:srgbClr val="000099"/>
                </a:solidFill>
              </a:rPr>
              <a:t>6 dnů </a:t>
            </a:r>
            <a:r>
              <a:rPr lang="cs-CZ" sz="1800" dirty="0" smtClean="0">
                <a:solidFill>
                  <a:srgbClr val="000099"/>
                </a:solidFill>
              </a:rPr>
              <a:t>předcházejících </a:t>
            </a:r>
            <a:r>
              <a:rPr lang="cs-CZ" sz="1800" dirty="0">
                <a:solidFill>
                  <a:srgbClr val="000099"/>
                </a:solidFill>
              </a:rPr>
              <a:t>vysílání. </a:t>
            </a:r>
            <a:r>
              <a:rPr lang="cs-CZ" sz="1800" dirty="0" smtClean="0">
                <a:solidFill>
                  <a:srgbClr val="000099"/>
                </a:solidFill>
              </a:rPr>
              <a:t>Vlastní </a:t>
            </a:r>
            <a:r>
              <a:rPr lang="cs-CZ" sz="1800" dirty="0">
                <a:solidFill>
                  <a:srgbClr val="000099"/>
                </a:solidFill>
              </a:rPr>
              <a:t>sběr dat bude v daném kraji probíhat 3-4 dny.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VZOREK</a:t>
            </a:r>
            <a:r>
              <a:rPr lang="cs-CZ" sz="1800" dirty="0">
                <a:solidFill>
                  <a:srgbClr val="000099"/>
                </a:solidFill>
              </a:rPr>
              <a:t>							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V </a:t>
            </a:r>
            <a:r>
              <a:rPr lang="cs-CZ" sz="1800" dirty="0">
                <a:solidFill>
                  <a:srgbClr val="000099"/>
                </a:solidFill>
              </a:rPr>
              <a:t>každém kraji bude dotazován reprezentativní vzorek dospělé </a:t>
            </a:r>
            <a:r>
              <a:rPr lang="cs-CZ" sz="1800" dirty="0" smtClean="0">
                <a:solidFill>
                  <a:srgbClr val="000099"/>
                </a:solidFill>
              </a:rPr>
              <a:t>populace, </a:t>
            </a:r>
            <a:r>
              <a:rPr lang="cs-CZ" sz="1800" dirty="0">
                <a:solidFill>
                  <a:srgbClr val="000099"/>
                </a:solidFill>
              </a:rPr>
              <a:t>a to minimálně 1 000 respondentů (každý poskytovatel bude realizovat min. 500 rozhovorů). Kvótní výběr podle pohlaví, věku, vzdělání a velikosti místa </a:t>
            </a:r>
            <a:r>
              <a:rPr lang="cs-CZ" sz="1800" dirty="0" smtClean="0">
                <a:solidFill>
                  <a:srgbClr val="000099"/>
                </a:solidFill>
              </a:rPr>
              <a:t>bydliště.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METODA </a:t>
            </a:r>
            <a:r>
              <a:rPr lang="cs-CZ" sz="1800" dirty="0">
                <a:solidFill>
                  <a:srgbClr val="000099"/>
                </a:solidFill>
              </a:rPr>
              <a:t>SBĚRU DAT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Data pro PV budou sbírána metodou osobních rozhovorů – kombinací metod CAPI (</a:t>
            </a:r>
            <a:r>
              <a:rPr lang="cs-CZ" sz="1800" dirty="0" err="1">
                <a:solidFill>
                  <a:srgbClr val="000099"/>
                </a:solidFill>
              </a:rPr>
              <a:t>Computer</a:t>
            </a:r>
            <a:r>
              <a:rPr lang="cs-CZ" sz="1800" dirty="0">
                <a:solidFill>
                  <a:srgbClr val="000099"/>
                </a:solidFill>
              </a:rPr>
              <a:t>-</a:t>
            </a:r>
            <a:r>
              <a:rPr lang="cs-CZ" sz="1800" dirty="0" err="1">
                <a:solidFill>
                  <a:srgbClr val="000099"/>
                </a:solidFill>
              </a:rPr>
              <a:t>Assisted</a:t>
            </a:r>
            <a:r>
              <a:rPr lang="cs-CZ" sz="1800" dirty="0">
                <a:solidFill>
                  <a:srgbClr val="000099"/>
                </a:solidFill>
              </a:rPr>
              <a:t>-</a:t>
            </a:r>
            <a:r>
              <a:rPr lang="cs-CZ" sz="1800" dirty="0" err="1">
                <a:solidFill>
                  <a:srgbClr val="000099"/>
                </a:solidFill>
              </a:rPr>
              <a:t>Personal</a:t>
            </a:r>
            <a:r>
              <a:rPr lang="cs-CZ" sz="1800" dirty="0">
                <a:solidFill>
                  <a:srgbClr val="000099"/>
                </a:solidFill>
              </a:rPr>
              <a:t>-Interview), tedy záznam odpovědí do předem naprogramovaného dotazníku v PC a PAPI (</a:t>
            </a:r>
            <a:r>
              <a:rPr lang="cs-CZ" sz="1800" dirty="0" err="1" smtClean="0">
                <a:solidFill>
                  <a:srgbClr val="000099"/>
                </a:solidFill>
              </a:rPr>
              <a:t>Paper</a:t>
            </a:r>
            <a:r>
              <a:rPr lang="cs-CZ" sz="1800" dirty="0" smtClean="0">
                <a:solidFill>
                  <a:srgbClr val="000099"/>
                </a:solidFill>
              </a:rPr>
              <a:t>-and-</a:t>
            </a:r>
            <a:r>
              <a:rPr lang="cs-CZ" sz="1800" dirty="0" err="1" smtClean="0">
                <a:solidFill>
                  <a:srgbClr val="000099"/>
                </a:solidFill>
              </a:rPr>
              <a:t>Pencil</a:t>
            </a:r>
            <a:r>
              <a:rPr lang="cs-CZ" sz="1800" dirty="0" smtClean="0">
                <a:solidFill>
                  <a:srgbClr val="000099"/>
                </a:solidFill>
              </a:rPr>
              <a:t>-Interview</a:t>
            </a:r>
            <a:r>
              <a:rPr lang="cs-CZ" sz="1800" dirty="0">
                <a:solidFill>
                  <a:srgbClr val="000099"/>
                </a:solidFill>
              </a:rPr>
              <a:t>). Každý tazatel bude realizovat v příslušném kraji maximálně 20 rozhovorů.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KONTROLA </a:t>
            </a:r>
            <a:r>
              <a:rPr lang="cs-CZ" sz="1800" dirty="0">
                <a:solidFill>
                  <a:srgbClr val="000099"/>
                </a:solidFill>
              </a:rPr>
              <a:t>DAT 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Zpětně bude kontrolováno okolo </a:t>
            </a:r>
            <a:r>
              <a:rPr lang="cs-CZ" sz="1800" dirty="0" smtClean="0">
                <a:solidFill>
                  <a:srgbClr val="000099"/>
                </a:solidFill>
              </a:rPr>
              <a:t>90 % </a:t>
            </a:r>
            <a:r>
              <a:rPr lang="cs-CZ" sz="1800" dirty="0">
                <a:solidFill>
                  <a:srgbClr val="000099"/>
                </a:solidFill>
              </a:rPr>
              <a:t>všech rozhovorů. Jednak formou audio nahrávek části rozhovoru a také </a:t>
            </a:r>
            <a:r>
              <a:rPr lang="cs-CZ" sz="1800" dirty="0" smtClean="0">
                <a:solidFill>
                  <a:srgbClr val="000099"/>
                </a:solidFill>
              </a:rPr>
              <a:t>následnou </a:t>
            </a:r>
            <a:r>
              <a:rPr lang="cs-CZ" sz="1800" dirty="0">
                <a:solidFill>
                  <a:srgbClr val="000099"/>
                </a:solidFill>
              </a:rPr>
              <a:t>telefonní kontrolou. </a:t>
            </a: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4624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411760" y="48806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Forma a postup realizace Předvolebních průzkumů (PV)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ZPRACOVÁNÍ DAT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ČT přizvala ke spolupráci dvě renomované výzkumné agentury s prokazatelnými  zkušenostmi z výzkumů </a:t>
            </a:r>
            <a:r>
              <a:rPr lang="cs-CZ" sz="1800" dirty="0">
                <a:solidFill>
                  <a:srgbClr val="000099"/>
                </a:solidFill>
              </a:rPr>
              <a:t>tohoto </a:t>
            </a:r>
            <a:r>
              <a:rPr lang="cs-CZ" sz="1800" dirty="0" smtClean="0">
                <a:solidFill>
                  <a:srgbClr val="000099"/>
                </a:solidFill>
              </a:rPr>
              <a:t>typu. Obě </a:t>
            </a:r>
            <a:r>
              <a:rPr lang="cs-CZ" sz="1800" dirty="0">
                <a:solidFill>
                  <a:srgbClr val="000099"/>
                </a:solidFill>
              </a:rPr>
              <a:t>společnosti poskytují výrazně nadstandardní kontrolu provedených rozhovorů, disponují dostatečně širokou a strukturovanou sítí zkušených tazatelů a jsou schopny zajistit extenzivní dohled nad jejich prací.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Klíčoví představitelé obou výzkumných společností jsou členy mezinárodní organizace ESOMAR, a z tohoto titulu jsou povinni dbát ve svých agenturách na dodržování odborných standardů a maximální kvalitu odváděné práce. 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Tvorba </a:t>
            </a:r>
            <a:r>
              <a:rPr lang="cs-CZ" sz="1800" dirty="0">
                <a:solidFill>
                  <a:srgbClr val="000099"/>
                </a:solidFill>
              </a:rPr>
              <a:t>analýz a </a:t>
            </a:r>
            <a:r>
              <a:rPr lang="cs-CZ" sz="1800" dirty="0" smtClean="0">
                <a:solidFill>
                  <a:srgbClr val="000099"/>
                </a:solidFill>
              </a:rPr>
              <a:t>výstupů, zpracování dat </a:t>
            </a:r>
            <a:r>
              <a:rPr lang="cs-CZ" sz="1800" dirty="0">
                <a:solidFill>
                  <a:srgbClr val="000099"/>
                </a:solidFill>
              </a:rPr>
              <a:t>z PV bude plně pod kontrolou </a:t>
            </a:r>
            <a:r>
              <a:rPr lang="cs-CZ" sz="1800" dirty="0" smtClean="0">
                <a:solidFill>
                  <a:srgbClr val="000099"/>
                </a:solidFill>
              </a:rPr>
              <a:t>ČT, v podobě odborného </a:t>
            </a:r>
            <a:r>
              <a:rPr lang="cs-CZ" sz="1800" dirty="0">
                <a:solidFill>
                  <a:srgbClr val="000099"/>
                </a:solidFill>
              </a:rPr>
              <a:t>procesního týmu složeného ze zástupců všech tří </a:t>
            </a:r>
            <a:r>
              <a:rPr lang="cs-CZ" sz="1800" dirty="0" smtClean="0">
                <a:solidFill>
                  <a:srgbClr val="000099"/>
                </a:solidFill>
              </a:rPr>
              <a:t>stran. Zástupci </a:t>
            </a:r>
            <a:r>
              <a:rPr lang="cs-CZ" sz="1800" dirty="0">
                <a:solidFill>
                  <a:srgbClr val="000099"/>
                </a:solidFill>
              </a:rPr>
              <a:t>společnosti SC&amp;C a STEM/MARK budou komentovat výsledky z PV ve zpravodajství ČT a v jednotlivých vysíláních pořadu </a:t>
            </a:r>
            <a:r>
              <a:rPr lang="cs-CZ" sz="1800" dirty="0" smtClean="0">
                <a:solidFill>
                  <a:srgbClr val="000099"/>
                </a:solidFill>
              </a:rPr>
              <a:t>OVM.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04813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68743" y="228331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Forma a postup realizace Předvolebních průzkumů (PV)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5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b="1" dirty="0" smtClean="0">
                <a:solidFill>
                  <a:srgbClr val="000099"/>
                </a:solidFill>
              </a:rPr>
              <a:t>	       		</a:t>
            </a:r>
            <a:r>
              <a:rPr lang="cs-CZ" sz="1800" dirty="0" smtClean="0">
                <a:solidFill>
                  <a:srgbClr val="000099"/>
                </a:solidFill>
              </a:rPr>
              <a:t>Mgr</a:t>
            </a:r>
            <a:r>
              <a:rPr lang="cs-CZ" sz="1800" dirty="0">
                <a:solidFill>
                  <a:srgbClr val="000099"/>
                </a:solidFill>
              </a:rPr>
              <a:t>. Renata Týmová 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			</a:t>
            </a:r>
            <a:r>
              <a:rPr lang="cs-CZ" sz="1800" i="1" dirty="0" smtClean="0">
                <a:solidFill>
                  <a:srgbClr val="000099"/>
                </a:solidFill>
              </a:rPr>
              <a:t>vedoucí </a:t>
            </a:r>
            <a:r>
              <a:rPr lang="cs-CZ" sz="1800" i="1" dirty="0">
                <a:solidFill>
                  <a:srgbClr val="000099"/>
                </a:solidFill>
              </a:rPr>
              <a:t>oddělení Výzkumu programu a auditoria </a:t>
            </a:r>
            <a:endParaRPr lang="cs-CZ" sz="1800" i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			Mgr</a:t>
            </a:r>
            <a:r>
              <a:rPr lang="cs-CZ" sz="1800" dirty="0">
                <a:solidFill>
                  <a:srgbClr val="000099"/>
                </a:solidFill>
              </a:rPr>
              <a:t>. Martin Převrátil </a:t>
            </a:r>
            <a:r>
              <a:rPr lang="cs-CZ" sz="1800" dirty="0" smtClean="0">
                <a:solidFill>
                  <a:srgbClr val="000099"/>
                </a:solidFill>
              </a:rPr>
              <a:t>- </a:t>
            </a:r>
            <a:r>
              <a:rPr lang="cs-CZ" sz="1800" i="1" dirty="0" smtClean="0">
                <a:solidFill>
                  <a:srgbClr val="000099"/>
                </a:solidFill>
              </a:rPr>
              <a:t>analytik VPA ČT</a:t>
            </a:r>
            <a:endParaRPr lang="cs-CZ" sz="1800" i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			</a:t>
            </a:r>
            <a:r>
              <a:rPr lang="cs-CZ" sz="1800" dirty="0" smtClean="0">
                <a:solidFill>
                  <a:srgbClr val="000099"/>
                </a:solidFill>
              </a:rPr>
              <a:t>Ing</a:t>
            </a:r>
            <a:r>
              <a:rPr lang="cs-CZ" sz="1800" dirty="0">
                <a:solidFill>
                  <a:srgbClr val="000099"/>
                </a:solidFill>
              </a:rPr>
              <a:t>. Jiří Kubíček </a:t>
            </a:r>
            <a:r>
              <a:rPr lang="cs-CZ" sz="1800" dirty="0" smtClean="0">
                <a:solidFill>
                  <a:srgbClr val="000099"/>
                </a:solidFill>
              </a:rPr>
              <a:t>- </a:t>
            </a:r>
            <a:r>
              <a:rPr lang="cs-CZ" sz="1800" i="1" dirty="0" smtClean="0">
                <a:solidFill>
                  <a:srgbClr val="000099"/>
                </a:solidFill>
              </a:rPr>
              <a:t>analytik </a:t>
            </a:r>
            <a:r>
              <a:rPr lang="cs-CZ" sz="1800" i="1" dirty="0">
                <a:solidFill>
                  <a:srgbClr val="000099"/>
                </a:solidFill>
              </a:rPr>
              <a:t>VPA ČT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			</a:t>
            </a:r>
            <a:r>
              <a:rPr lang="cs-CZ" sz="1800" dirty="0" smtClean="0">
                <a:solidFill>
                  <a:srgbClr val="000099"/>
                </a:solidFill>
              </a:rPr>
              <a:t>Mgr</a:t>
            </a:r>
            <a:r>
              <a:rPr lang="cs-CZ" sz="1800" dirty="0">
                <a:solidFill>
                  <a:srgbClr val="000099"/>
                </a:solidFill>
              </a:rPr>
              <a:t>. Jana Hamanová 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			</a:t>
            </a:r>
            <a:r>
              <a:rPr lang="cs-CZ" sz="1800" i="1" dirty="0" smtClean="0">
                <a:solidFill>
                  <a:srgbClr val="000099"/>
                </a:solidFill>
              </a:rPr>
              <a:t>ředitelka </a:t>
            </a:r>
            <a:r>
              <a:rPr lang="cs-CZ" sz="1800" i="1" dirty="0">
                <a:solidFill>
                  <a:srgbClr val="000099"/>
                </a:solidFill>
              </a:rPr>
              <a:t>výzkumu SC&amp;C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			</a:t>
            </a:r>
            <a:r>
              <a:rPr lang="cs-CZ" sz="1800" dirty="0" smtClean="0">
                <a:solidFill>
                  <a:srgbClr val="000099"/>
                </a:solidFill>
              </a:rPr>
              <a:t>Bc</a:t>
            </a:r>
            <a:r>
              <a:rPr lang="cs-CZ" sz="1800" dirty="0">
                <a:solidFill>
                  <a:srgbClr val="000099"/>
                </a:solidFill>
              </a:rPr>
              <a:t>. Václav Blahovec - </a:t>
            </a:r>
            <a:r>
              <a:rPr lang="cs-CZ" sz="1800" i="1" dirty="0">
                <a:solidFill>
                  <a:srgbClr val="000099"/>
                </a:solidFill>
              </a:rPr>
              <a:t>datový analytik SC&amp;C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cs-CZ" sz="1800" dirty="0">
                <a:solidFill>
                  <a:srgbClr val="000099"/>
                </a:solidFill>
              </a:rPr>
              <a:t>			</a:t>
            </a:r>
            <a:r>
              <a:rPr lang="cs-CZ" sz="1800" dirty="0" smtClean="0">
                <a:solidFill>
                  <a:srgbClr val="000099"/>
                </a:solidFill>
              </a:rPr>
              <a:t>Ing</a:t>
            </a:r>
            <a:r>
              <a:rPr lang="cs-CZ" sz="1800" dirty="0">
                <a:solidFill>
                  <a:srgbClr val="000099"/>
                </a:solidFill>
              </a:rPr>
              <a:t>. Jan Tuček 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			</a:t>
            </a:r>
            <a:r>
              <a:rPr lang="cs-CZ" sz="1800" i="1" dirty="0" smtClean="0">
                <a:solidFill>
                  <a:srgbClr val="000099"/>
                </a:solidFill>
              </a:rPr>
              <a:t>ředitel </a:t>
            </a:r>
            <a:r>
              <a:rPr lang="cs-CZ" sz="1800" i="1" dirty="0">
                <a:solidFill>
                  <a:srgbClr val="000099"/>
                </a:solidFill>
              </a:rPr>
              <a:t>STEM/MARK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99"/>
                </a:solidFill>
              </a:rPr>
              <a:t>			</a:t>
            </a:r>
            <a:r>
              <a:rPr lang="cs-CZ" sz="1800" dirty="0" smtClean="0">
                <a:solidFill>
                  <a:srgbClr val="000099"/>
                </a:solidFill>
              </a:rPr>
              <a:t>Tomáš Říha, B.B.A</a:t>
            </a:r>
            <a:r>
              <a:rPr lang="cs-CZ" sz="1800" dirty="0">
                <a:solidFill>
                  <a:srgbClr val="000099"/>
                </a:solidFill>
              </a:rPr>
              <a:t>., </a:t>
            </a:r>
            <a:r>
              <a:rPr lang="cs-CZ" sz="1800" dirty="0" smtClean="0">
                <a:solidFill>
                  <a:srgbClr val="000099"/>
                </a:solidFill>
              </a:rPr>
              <a:t>M.B.A. - </a:t>
            </a:r>
            <a:r>
              <a:rPr lang="cs-CZ" sz="1800" i="1" dirty="0" smtClean="0">
                <a:solidFill>
                  <a:srgbClr val="000099"/>
                </a:solidFill>
              </a:rPr>
              <a:t> zástupce ředitele 				STEM/MARK </a:t>
            </a:r>
            <a:endParaRPr lang="cs-CZ" sz="1800" i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04813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5" y="1853946"/>
            <a:ext cx="1584176" cy="137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internet.stemmark.cz/registrace/images/sm_logo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8" y="5159923"/>
            <a:ext cx="2323494" cy="5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Odborný procesní tým</a:t>
            </a:r>
            <a:endParaRPr lang="cs-CZ" sz="2400" b="1" dirty="0">
              <a:latin typeface="+mn-lt"/>
            </a:endParaRPr>
          </a:p>
        </p:txBody>
      </p:sp>
      <p:pic>
        <p:nvPicPr>
          <p:cNvPr id="1026" name="Picture 2" descr="C:\Users\FM231906\AppData\Local\Microsoft\Windows\Temporary Internet Files\Content.Outlook\WIQ18NUR\SCaC_logo_2012_MR_bez_prechod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2" y="3824138"/>
            <a:ext cx="1930402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59" y="22937"/>
            <a:ext cx="7848873" cy="45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226268" cy="2404054"/>
          </a:xfrm>
        </p:spPr>
        <p:txBody>
          <a:bodyPr/>
          <a:lstStyle/>
          <a:p>
            <a:r>
              <a:rPr lang="cs-CZ" sz="5400" b="1" dirty="0" smtClean="0">
                <a:solidFill>
                  <a:schemeClr val="tx1"/>
                </a:solidFill>
              </a:rPr>
              <a:t>www.ct24.cz/volby</a:t>
            </a:r>
            <a:endParaRPr lang="cs-CZ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fs01\UtvarKomunikace\Tiskové oddělení\GRAFICKÉ PODKLADY\Logo staré ČT kanály ČT1, ČT2, ČT4, ČT24\logo pozit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155192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ČT služba veřejnosti v poskytování objektivních informací pro svobodné utváření </a:t>
            </a:r>
            <a:r>
              <a:rPr lang="cs-CZ" sz="1800" dirty="0">
                <a:solidFill>
                  <a:srgbClr val="000099"/>
                </a:solidFill>
              </a:rPr>
              <a:t>názorů </a:t>
            </a:r>
            <a:endParaRPr lang="cs-CZ" sz="18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cs-CZ" sz="1800" i="1" dirty="0" smtClean="0">
                <a:solidFill>
                  <a:srgbClr val="000099"/>
                </a:solidFill>
              </a:rPr>
              <a:t>„Předvolebními </a:t>
            </a:r>
            <a:r>
              <a:rPr lang="cs-CZ" sz="1800" i="1" dirty="0">
                <a:solidFill>
                  <a:srgbClr val="000099"/>
                </a:solidFill>
              </a:rPr>
              <a:t>debatami </a:t>
            </a:r>
            <a:r>
              <a:rPr lang="cs-CZ" sz="1800" i="1" dirty="0" smtClean="0">
                <a:solidFill>
                  <a:srgbClr val="000099"/>
                </a:solidFill>
              </a:rPr>
              <a:t>a vysíláním poskytuje </a:t>
            </a:r>
            <a:r>
              <a:rPr lang="cs-CZ" sz="1800" i="1" dirty="0">
                <a:solidFill>
                  <a:srgbClr val="000099"/>
                </a:solidFill>
              </a:rPr>
              <a:t>ČT především službu voličům</a:t>
            </a:r>
            <a:r>
              <a:rPr lang="cs-CZ" sz="1800" i="1" dirty="0" smtClean="0">
                <a:solidFill>
                  <a:srgbClr val="000099"/>
                </a:solidFill>
              </a:rPr>
              <a:t>, při respektování volné soutěže politických stran a volné soutěže politických sil.“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velký důraz na objektivitu, vyváženost, nestrannost a transparentní kritéria výběru: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99"/>
                </a:solidFill>
              </a:rPr>
              <a:t>	</a:t>
            </a:r>
            <a:r>
              <a:rPr lang="cs-CZ" sz="1800" dirty="0" smtClean="0">
                <a:solidFill>
                  <a:srgbClr val="000099"/>
                </a:solidFill>
              </a:rPr>
              <a:t>PRAVIDLA PŘEDVOLEBNÍHO A VOLEBNÍHO VYSÍLÁNÍ ČT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	PRAVIDLA </a:t>
            </a:r>
            <a:r>
              <a:rPr lang="cs-CZ" sz="1800" dirty="0">
                <a:solidFill>
                  <a:srgbClr val="000099"/>
                </a:solidFill>
              </a:rPr>
              <a:t>PRO ZVEŘEJŇOVÁNÍ VÝSLEDKŮ PŘEDVOLEBNÍCH VÝZKUMŮ </a:t>
            </a: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99"/>
                </a:solidFill>
              </a:rPr>
              <a:t> </a:t>
            </a:r>
            <a:r>
              <a:rPr lang="cs-CZ" sz="1800" dirty="0" smtClean="0">
                <a:solidFill>
                  <a:srgbClr val="000099"/>
                </a:solidFill>
              </a:rPr>
              <a:t>                V</a:t>
            </a:r>
            <a:r>
              <a:rPr lang="cs-CZ" sz="1800" dirty="0">
                <a:solidFill>
                  <a:srgbClr val="000099"/>
                </a:solidFill>
              </a:rPr>
              <a:t> </a:t>
            </a:r>
            <a:r>
              <a:rPr lang="cs-CZ" sz="1800" dirty="0" smtClean="0">
                <a:solidFill>
                  <a:srgbClr val="000099"/>
                </a:solidFill>
              </a:rPr>
              <a:t>ČESKÉ </a:t>
            </a:r>
            <a:r>
              <a:rPr lang="cs-CZ" sz="1800" dirty="0">
                <a:solidFill>
                  <a:srgbClr val="000099"/>
                </a:solidFill>
              </a:rPr>
              <a:t>TELEVIZI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	Volební </a:t>
            </a:r>
            <a:r>
              <a:rPr lang="cs-CZ" sz="1800" dirty="0">
                <a:solidFill>
                  <a:srgbClr val="000099"/>
                </a:solidFill>
              </a:rPr>
              <a:t>model</a:t>
            </a:r>
          </a:p>
          <a:p>
            <a:pPr marL="0" indent="0">
              <a:buNone/>
            </a:pPr>
            <a:r>
              <a:rPr lang="cs-CZ" sz="1800" smtClean="0">
                <a:solidFill>
                  <a:srgbClr val="000099"/>
                </a:solidFill>
                <a:sym typeface="Wingdings" pitchFamily="2" charset="2"/>
              </a:rPr>
              <a:t>	 bude 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zveřejněno na webu ČT </a:t>
            </a:r>
            <a:r>
              <a:rPr lang="cs-CZ" sz="1800" u="sng" dirty="0" smtClean="0">
                <a:solidFill>
                  <a:srgbClr val="DE0000"/>
                </a:solidFill>
                <a:sym typeface="Wingdings" pitchFamily="2" charset="2"/>
              </a:rPr>
              <a:t>www.ct24.cz/volby</a:t>
            </a:r>
            <a:endParaRPr lang="cs-CZ" sz="1800" u="sng" dirty="0" smtClean="0">
              <a:solidFill>
                <a:srgbClr val="DE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volební debaty ve všech 13 volebních krajích (rozdíl od předchozích krajských voleb)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důsledná </a:t>
            </a:r>
            <a:r>
              <a:rPr lang="cs-CZ" sz="1800" dirty="0">
                <a:solidFill>
                  <a:srgbClr val="000099"/>
                </a:solidFill>
              </a:rPr>
              <a:t>kontrola </a:t>
            </a:r>
            <a:r>
              <a:rPr lang="cs-CZ" sz="1800" dirty="0" smtClean="0">
                <a:solidFill>
                  <a:srgbClr val="000099"/>
                </a:solidFill>
              </a:rPr>
              <a:t>dat předvolebních průzkumů </a:t>
            </a:r>
            <a:r>
              <a:rPr lang="cs-CZ" sz="1800" dirty="0">
                <a:solidFill>
                  <a:srgbClr val="000099"/>
                </a:solidFill>
              </a:rPr>
              <a:t>ze strany ČT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	 </a:t>
            </a:r>
            <a:r>
              <a:rPr lang="cs-CZ" sz="1800" dirty="0" smtClean="0">
                <a:solidFill>
                  <a:srgbClr val="000099"/>
                </a:solidFill>
              </a:rPr>
              <a:t>ČT angažuje dvě renomované výzkumné agentury (zástupci společností 	jsou členy </a:t>
            </a:r>
            <a:r>
              <a:rPr lang="cs-CZ" sz="1800" dirty="0">
                <a:solidFill>
                  <a:srgbClr val="000099"/>
                </a:solidFill>
              </a:rPr>
              <a:t>organizace </a:t>
            </a:r>
            <a:r>
              <a:rPr lang="cs-CZ" sz="1800" dirty="0" smtClean="0">
                <a:solidFill>
                  <a:srgbClr val="000099"/>
                </a:solidFill>
              </a:rPr>
              <a:t>ESOMAR, která </a:t>
            </a:r>
            <a:r>
              <a:rPr lang="cs-CZ" sz="1800" dirty="0">
                <a:solidFill>
                  <a:srgbClr val="000099"/>
                </a:solidFill>
              </a:rPr>
              <a:t>garantuje kvalitu a nejvyšší odborné </a:t>
            </a:r>
            <a:r>
              <a:rPr lang="cs-CZ" sz="1800" dirty="0" smtClean="0">
                <a:solidFill>
                  <a:srgbClr val="000099"/>
                </a:solidFill>
              </a:rPr>
              <a:t>	standardy </a:t>
            </a:r>
            <a:r>
              <a:rPr lang="cs-CZ" sz="1800" dirty="0">
                <a:solidFill>
                  <a:srgbClr val="000099"/>
                </a:solidFill>
              </a:rPr>
              <a:t>v oblasti </a:t>
            </a:r>
            <a:r>
              <a:rPr lang="cs-CZ" sz="1800" dirty="0" smtClean="0">
                <a:solidFill>
                  <a:srgbClr val="000099"/>
                </a:solidFill>
              </a:rPr>
              <a:t>	výzkumu trhu)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99"/>
                </a:solidFill>
              </a:rPr>
              <a:t>	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 maximální </a:t>
            </a:r>
            <a:r>
              <a:rPr lang="cs-CZ" sz="1800" dirty="0">
                <a:solidFill>
                  <a:srgbClr val="000099"/>
                </a:solidFill>
                <a:sym typeface="Wingdings" pitchFamily="2" charset="2"/>
              </a:rPr>
              <a:t>kontrola 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rozhovorů ze </a:t>
            </a:r>
            <a:r>
              <a:rPr lang="cs-CZ" sz="1800" dirty="0">
                <a:solidFill>
                  <a:srgbClr val="000099"/>
                </a:solidFill>
                <a:sym typeface="Wingdings" pitchFamily="2" charset="2"/>
              </a:rPr>
              <a:t>strany 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ČT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8864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Veřejnoprávní role čt ve volbách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9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volební vysílání jedním z klíčových projektů redakce zpravodajství a publicistiky České televize pro podzim 2012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velký důraz na důvěryhodnost dat, nad jejichž správností má ČT kontrolu 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servis televize veřejné služby pro voliče v rámci speciálů Otázek Václava Moravce (OVM), Událostí, </a:t>
            </a:r>
            <a:r>
              <a:rPr lang="cs-CZ" sz="1800" dirty="0" smtClean="0">
                <a:solidFill>
                  <a:srgbClr val="003399"/>
                </a:solidFill>
              </a:rPr>
              <a:t>kontinuálního</a:t>
            </a:r>
            <a:r>
              <a:rPr lang="cs-CZ" sz="1800" dirty="0" smtClean="0">
                <a:solidFill>
                  <a:srgbClr val="000099"/>
                </a:solidFill>
              </a:rPr>
              <a:t> zpravodajství ČT24 a dalších pořadů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stanovena jasná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 pravidla předvolebního vysílání v souvislosti se zvaním hostů a zpravodajským pokrytím událostí před volbami </a:t>
            </a: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Volební studio s </a:t>
            </a:r>
            <a:r>
              <a:rPr lang="cs-CZ" sz="1800" dirty="0">
                <a:solidFill>
                  <a:srgbClr val="000099"/>
                </a:solidFill>
              </a:rPr>
              <a:t>M</a:t>
            </a:r>
            <a:r>
              <a:rPr lang="cs-CZ" sz="1800" dirty="0" smtClean="0">
                <a:solidFill>
                  <a:srgbClr val="000099"/>
                </a:solidFill>
              </a:rPr>
              <a:t>arcelou Augustovou a Václavem Moravcem v den konání voleb</a:t>
            </a: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</a:t>
            </a:r>
            <a:r>
              <a:rPr lang="cs-CZ" sz="1800" dirty="0">
                <a:solidFill>
                  <a:srgbClr val="000099"/>
                </a:solidFill>
              </a:rPr>
              <a:t>s</a:t>
            </a:r>
            <a:r>
              <a:rPr lang="cs-CZ" sz="1800" dirty="0" smtClean="0">
                <a:solidFill>
                  <a:srgbClr val="000099"/>
                </a:solidFill>
              </a:rPr>
              <a:t>peciální Volební studio pro volby do Senátu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tradičně Otázky Václava Moravce po volbách s předsedy vítězných stran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8926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Zpravodajské pokrytí voleb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62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 smtClean="0">
                <a:solidFill>
                  <a:srgbClr val="003399"/>
                </a:solidFill>
              </a:rPr>
              <a:t>• seriál diskusních pořadů </a:t>
            </a:r>
            <a:r>
              <a:rPr lang="cs-CZ" sz="1800" dirty="0">
                <a:solidFill>
                  <a:srgbClr val="003399"/>
                </a:solidFill>
              </a:rPr>
              <a:t>ve všech 13 centrech českých a moravských </a:t>
            </a:r>
            <a:r>
              <a:rPr lang="cs-CZ" sz="1800" dirty="0" smtClean="0">
                <a:solidFill>
                  <a:srgbClr val="003399"/>
                </a:solidFill>
              </a:rPr>
              <a:t>krajů</a:t>
            </a:r>
          </a:p>
          <a:p>
            <a:pPr marL="0" indent="0" algn="ctr">
              <a:buNone/>
            </a:pPr>
            <a:r>
              <a:rPr lang="cs-CZ" sz="1800" b="1" dirty="0">
                <a:solidFill>
                  <a:srgbClr val="003399"/>
                </a:solidFill>
              </a:rPr>
              <a:t>k</a:t>
            </a:r>
            <a:r>
              <a:rPr lang="cs-CZ" sz="1800" b="1" dirty="0" smtClean="0">
                <a:solidFill>
                  <a:srgbClr val="003399"/>
                </a:solidFill>
              </a:rPr>
              <a:t>aždé úterý a čtvrtek na ČT24 od 21 hodin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3399"/>
                </a:solidFill>
              </a:rPr>
              <a:t>• způsob </a:t>
            </a:r>
            <a:r>
              <a:rPr lang="cs-CZ" sz="1800" dirty="0">
                <a:solidFill>
                  <a:srgbClr val="003399"/>
                </a:solidFill>
              </a:rPr>
              <a:t>výběru </a:t>
            </a:r>
            <a:r>
              <a:rPr lang="cs-CZ" sz="1800" dirty="0" smtClean="0">
                <a:solidFill>
                  <a:srgbClr val="003399"/>
                </a:solidFill>
              </a:rPr>
              <a:t>hostů: </a:t>
            </a:r>
            <a:r>
              <a:rPr lang="cs-CZ" sz="1800" dirty="0">
                <a:solidFill>
                  <a:srgbClr val="003399"/>
                </a:solidFill>
              </a:rPr>
              <a:t>podle výsledků dvou na sobě nezávislých aktuálních volebních průzkumů agentur STEM/MARK a </a:t>
            </a:r>
            <a:r>
              <a:rPr lang="cs-CZ" sz="1800" dirty="0" smtClean="0">
                <a:solidFill>
                  <a:srgbClr val="003399"/>
                </a:solidFill>
              </a:rPr>
              <a:t>SC&amp;C. </a:t>
            </a:r>
            <a:r>
              <a:rPr lang="cs-CZ" sz="1800" dirty="0">
                <a:solidFill>
                  <a:srgbClr val="003399"/>
                </a:solidFill>
              </a:rPr>
              <a:t>Vždy 6 hostů - lídrů kandidátek </a:t>
            </a:r>
            <a:r>
              <a:rPr lang="cs-CZ" sz="1800" dirty="0" smtClean="0">
                <a:solidFill>
                  <a:srgbClr val="003399"/>
                </a:solidFill>
              </a:rPr>
              <a:t>s nejvyššími preferencemi - </a:t>
            </a:r>
            <a:r>
              <a:rPr lang="cs-CZ" sz="1800" dirty="0">
                <a:solidFill>
                  <a:srgbClr val="003399"/>
                </a:solidFill>
              </a:rPr>
              <a:t>na pódiu podle </a:t>
            </a:r>
            <a:r>
              <a:rPr lang="cs-CZ" sz="1800" dirty="0" smtClean="0">
                <a:solidFill>
                  <a:srgbClr val="003399"/>
                </a:solidFill>
              </a:rPr>
              <a:t>výsledků volebního </a:t>
            </a:r>
            <a:r>
              <a:rPr lang="cs-CZ" sz="1800" dirty="0">
                <a:solidFill>
                  <a:srgbClr val="003399"/>
                </a:solidFill>
              </a:rPr>
              <a:t>modelu. Průzkumy budou aktuální, uzávěrka sběru </a:t>
            </a:r>
            <a:r>
              <a:rPr lang="cs-CZ" sz="1800" dirty="0" smtClean="0">
                <a:solidFill>
                  <a:srgbClr val="003399"/>
                </a:solidFill>
              </a:rPr>
              <a:t>dat 3 </a:t>
            </a:r>
            <a:r>
              <a:rPr lang="cs-CZ" sz="1800" dirty="0">
                <a:solidFill>
                  <a:srgbClr val="003399"/>
                </a:solidFill>
              </a:rPr>
              <a:t>dny před vysíláním </a:t>
            </a:r>
            <a:r>
              <a:rPr lang="cs-CZ" sz="1800" dirty="0" smtClean="0">
                <a:solidFill>
                  <a:srgbClr val="003399"/>
                </a:solidFill>
              </a:rPr>
              <a:t>pořadu</a:t>
            </a:r>
          </a:p>
          <a:p>
            <a:pPr marL="0" indent="0" algn="just">
              <a:buNone/>
            </a:pPr>
            <a:endParaRPr lang="cs-CZ" sz="1800" dirty="0" smtClean="0">
              <a:solidFill>
                <a:srgbClr val="0033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3399"/>
                </a:solidFill>
              </a:rPr>
              <a:t>• představí </a:t>
            </a:r>
            <a:r>
              <a:rPr lang="cs-CZ" sz="1800" dirty="0">
                <a:solidFill>
                  <a:srgbClr val="003399"/>
                </a:solidFill>
              </a:rPr>
              <a:t>se celkem 78 kandidátů na </a:t>
            </a:r>
            <a:r>
              <a:rPr lang="cs-CZ" sz="1800" dirty="0" smtClean="0">
                <a:solidFill>
                  <a:srgbClr val="003399"/>
                </a:solidFill>
              </a:rPr>
              <a:t>hejtmany 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33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3399"/>
                </a:solidFill>
              </a:rPr>
              <a:t>• smyslem </a:t>
            </a:r>
            <a:r>
              <a:rPr lang="cs-CZ" sz="1800" dirty="0">
                <a:solidFill>
                  <a:srgbClr val="003399"/>
                </a:solidFill>
              </a:rPr>
              <a:t>je představit voličům favority krajských voleb, dát jim možnost porovnat jejich kvality osobní i volebních programů</a:t>
            </a:r>
          </a:p>
          <a:p>
            <a:pPr marL="0" indent="0" algn="just">
              <a:buNone/>
            </a:pPr>
            <a:endParaRPr lang="cs-CZ" sz="1800" dirty="0" smtClean="0">
              <a:solidFill>
                <a:srgbClr val="0033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3399"/>
                </a:solidFill>
              </a:rPr>
              <a:t>• způsob výběru </a:t>
            </a:r>
            <a:r>
              <a:rPr lang="cs-CZ" sz="1800" dirty="0">
                <a:solidFill>
                  <a:srgbClr val="003399"/>
                </a:solidFill>
              </a:rPr>
              <a:t>diváků: </a:t>
            </a:r>
            <a:r>
              <a:rPr lang="cs-CZ" sz="1800" dirty="0" smtClean="0">
                <a:solidFill>
                  <a:srgbClr val="003399"/>
                </a:solidFill>
              </a:rPr>
              <a:t>60 </a:t>
            </a:r>
            <a:r>
              <a:rPr lang="cs-CZ" sz="1800" dirty="0">
                <a:solidFill>
                  <a:srgbClr val="000099"/>
                </a:solidFill>
              </a:rPr>
              <a:t>–</a:t>
            </a:r>
            <a:r>
              <a:rPr lang="cs-CZ" sz="1800" dirty="0" smtClean="0">
                <a:solidFill>
                  <a:srgbClr val="003399"/>
                </a:solidFill>
              </a:rPr>
              <a:t> 70 </a:t>
            </a:r>
            <a:r>
              <a:rPr lang="cs-CZ" sz="1800" dirty="0">
                <a:solidFill>
                  <a:srgbClr val="003399"/>
                </a:solidFill>
              </a:rPr>
              <a:t>diváků v každém </a:t>
            </a:r>
            <a:r>
              <a:rPr lang="cs-CZ" sz="1800" dirty="0" smtClean="0">
                <a:solidFill>
                  <a:srgbClr val="003399"/>
                </a:solidFill>
              </a:rPr>
              <a:t>kraji (v </a:t>
            </a:r>
            <a:r>
              <a:rPr lang="cs-CZ" sz="1800" dirty="0">
                <a:solidFill>
                  <a:srgbClr val="003399"/>
                </a:solidFill>
              </a:rPr>
              <a:t>základních </a:t>
            </a:r>
            <a:r>
              <a:rPr lang="cs-CZ" sz="1800" dirty="0" smtClean="0">
                <a:solidFill>
                  <a:srgbClr val="003399"/>
                </a:solidFill>
              </a:rPr>
              <a:t>znacích jako </a:t>
            </a:r>
            <a:r>
              <a:rPr lang="cs-CZ" sz="1800" dirty="0">
                <a:solidFill>
                  <a:srgbClr val="003399"/>
                </a:solidFill>
              </a:rPr>
              <a:t>pohlaví, věk</a:t>
            </a:r>
            <a:r>
              <a:rPr lang="cs-CZ" sz="1800" dirty="0" smtClean="0">
                <a:solidFill>
                  <a:srgbClr val="003399"/>
                </a:solidFill>
              </a:rPr>
              <a:t>, </a:t>
            </a:r>
            <a:r>
              <a:rPr lang="cs-CZ" sz="1800" dirty="0">
                <a:solidFill>
                  <a:srgbClr val="003399"/>
                </a:solidFill>
              </a:rPr>
              <a:t>velikost místa </a:t>
            </a:r>
            <a:r>
              <a:rPr lang="cs-CZ" sz="1800" dirty="0" smtClean="0">
                <a:solidFill>
                  <a:srgbClr val="003399"/>
                </a:solidFill>
              </a:rPr>
              <a:t>bydliště budou </a:t>
            </a:r>
            <a:r>
              <a:rPr lang="cs-CZ" sz="1800" dirty="0">
                <a:solidFill>
                  <a:srgbClr val="003399"/>
                </a:solidFill>
              </a:rPr>
              <a:t>odrážet strukturu dospělé populace daného </a:t>
            </a:r>
            <a:r>
              <a:rPr lang="cs-CZ" sz="1800" dirty="0" smtClean="0">
                <a:solidFill>
                  <a:srgbClr val="003399"/>
                </a:solidFill>
              </a:rPr>
              <a:t>kraje); vybráni budou </a:t>
            </a:r>
            <a:r>
              <a:rPr lang="cs-CZ" sz="1800" dirty="0">
                <a:solidFill>
                  <a:srgbClr val="003399"/>
                </a:solidFill>
              </a:rPr>
              <a:t>prostřednictvím </a:t>
            </a:r>
            <a:r>
              <a:rPr lang="cs-CZ" sz="1800" dirty="0" smtClean="0">
                <a:solidFill>
                  <a:srgbClr val="003399"/>
                </a:solidFill>
              </a:rPr>
              <a:t>webového dotazníku a sociálních sítí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3399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3399"/>
                </a:solidFill>
              </a:rPr>
              <a:t>• prostřednictvím sociálních sítí generování </a:t>
            </a:r>
            <a:r>
              <a:rPr lang="cs-CZ" sz="1800" dirty="0">
                <a:solidFill>
                  <a:srgbClr val="003399"/>
                </a:solidFill>
              </a:rPr>
              <a:t>témat do vysílání</a:t>
            </a:r>
          </a:p>
          <a:p>
            <a:pPr marL="0" indent="0">
              <a:buNone/>
            </a:pPr>
            <a:endParaRPr lang="cs-CZ" sz="1800" b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0099"/>
                </a:solidFill>
              </a:rPr>
              <a:t>				</a:t>
            </a:r>
          </a:p>
          <a:p>
            <a:pPr marL="0" indent="0">
              <a:buNone/>
            </a:pPr>
            <a:endParaRPr lang="cs-CZ" sz="18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8864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Otázky Václava Moravce speciál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3"/>
          <p:cNvSpPr>
            <a:spLocks noChangeArrowheads="1"/>
          </p:cNvSpPr>
          <p:nvPr/>
        </p:nvSpPr>
        <p:spPr bwMode="auto">
          <a:xfrm>
            <a:off x="682625" y="1196752"/>
            <a:ext cx="799306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dirty="0">
              <a:solidFill>
                <a:srgbClr val="003399"/>
              </a:solidFill>
              <a:latin typeface="Calibri" pitchFamily="34" charset="0"/>
            </a:endParaRPr>
          </a:p>
          <a:p>
            <a:endParaRPr lang="cs-CZ" b="1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cs-CZ" dirty="0" smtClean="0">
                <a:solidFill>
                  <a:srgbClr val="003399"/>
                </a:solidFill>
                <a:latin typeface="+mn-lt"/>
              </a:rPr>
              <a:t>Moderuje Václav Moravec</a:t>
            </a:r>
          </a:p>
          <a:p>
            <a:r>
              <a:rPr lang="cs-CZ" dirty="0" smtClean="0">
                <a:solidFill>
                  <a:srgbClr val="003399"/>
                </a:solidFill>
                <a:latin typeface="+mn-lt"/>
              </a:rPr>
              <a:t>Stopáž</a:t>
            </a:r>
            <a:r>
              <a:rPr lang="cs-CZ" dirty="0">
                <a:solidFill>
                  <a:srgbClr val="003399"/>
                </a:solidFill>
                <a:latin typeface="+mn-lt"/>
              </a:rPr>
              <a:t>: 90 minut</a:t>
            </a:r>
          </a:p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			</a:t>
            </a:r>
            <a:r>
              <a:rPr lang="cs-CZ" dirty="0" smtClean="0">
                <a:solidFill>
                  <a:srgbClr val="C00000"/>
                </a:solidFill>
                <a:latin typeface="Calibri" pitchFamily="34" charset="0"/>
              </a:rPr>
              <a:t>POČET </a:t>
            </a:r>
            <a:r>
              <a:rPr lang="cs-CZ" dirty="0">
                <a:solidFill>
                  <a:srgbClr val="C00000"/>
                </a:solidFill>
                <a:latin typeface="Calibri" pitchFamily="34" charset="0"/>
              </a:rPr>
              <a:t>OBYVATEL 18+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          DATUM VYSÍLÁNÍ</a:t>
            </a:r>
          </a:p>
          <a:p>
            <a:endParaRPr lang="cs-CZ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Karlovarský kraj			   </a:t>
            </a:r>
            <a:r>
              <a:rPr lang="cs-CZ" dirty="0">
                <a:solidFill>
                  <a:srgbClr val="DE0000"/>
                </a:solidFill>
                <a:latin typeface="Calibri" pitchFamily="34" charset="0"/>
              </a:rPr>
              <a:t>249 625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28.08.2012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Liberecký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358 673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30.08.2012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Vysočina	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420 683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04.09.2012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Pardubický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424 018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06.09.2012</a:t>
            </a:r>
          </a:p>
          <a:p>
            <a:r>
              <a:rPr lang="cs-CZ" dirty="0" smtClean="0">
                <a:solidFill>
                  <a:srgbClr val="003399"/>
                </a:solidFill>
                <a:latin typeface="Calibri" pitchFamily="34" charset="0"/>
              </a:rPr>
              <a:t>Královéhradecký 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kraj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456 360	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11.09.2012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Plzeňský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474 058	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13.09.2012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Zlínský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487 863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18.09.2012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Jihočeský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523 653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20.09.2012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Olomoucký 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527 193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	25.09.2012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Ústecký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675 172	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27.09.2012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Jihomoravský kraj			  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966 104	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02.10.2012</a:t>
            </a:r>
          </a:p>
          <a:p>
            <a:r>
              <a:rPr lang="cs-CZ" smtClean="0">
                <a:solidFill>
                  <a:srgbClr val="003399"/>
                </a:solidFill>
                <a:latin typeface="Calibri" pitchFamily="34" charset="0"/>
              </a:rPr>
              <a:t>Moravskoslezský 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kraj		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1 014 541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04.10.2012</a:t>
            </a:r>
          </a:p>
          <a:p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Středočeský kraj			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1 040 429</a:t>
            </a:r>
            <a:r>
              <a:rPr lang="cs-CZ" dirty="0">
                <a:solidFill>
                  <a:srgbClr val="003399"/>
                </a:solidFill>
                <a:latin typeface="Calibri" pitchFamily="34" charset="0"/>
              </a:rPr>
              <a:t>		08.10.2012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04813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Harmonogram vysílání speciálu </a:t>
            </a:r>
            <a:r>
              <a:rPr lang="cs-CZ" sz="2400" b="1" cap="all" dirty="0" err="1" smtClean="0">
                <a:solidFill>
                  <a:srgbClr val="003399"/>
                </a:solidFill>
                <a:latin typeface="+mn-lt"/>
              </a:rPr>
              <a:t>oVM</a:t>
            </a:r>
            <a:endParaRPr lang="cs-CZ" sz="24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04813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Dekorace Studia</a:t>
            </a:r>
            <a:endParaRPr lang="cs-CZ" sz="2400" b="1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95425"/>
            <a:ext cx="6697662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404813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Dekorace Studia</a:t>
            </a:r>
            <a:endParaRPr lang="cs-CZ" sz="24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" y="1268760"/>
            <a:ext cx="36703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4013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" y="4149080"/>
            <a:ext cx="363378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76554"/>
            <a:ext cx="3640137" cy="259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687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340" y="260648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Grafika - ukázka</a:t>
            </a:r>
            <a:endParaRPr lang="cs-CZ" sz="24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39751"/>
            <a:ext cx="83153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2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volební studio 13. a 20. října 2012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start volebního studia ve 13:30 (půl hodiny před uzavřením volebních místností)  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moderuje: Marcela Augustová a Václav Moravec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živé vstupy s reportéry ČT ze všech volebních štábů klíčových politických subjektů s výrazným počtem hlasů 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 jedno z největších volebních studií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• novinka: na rozdíl od sněmovních voleb nebude k dispozici exit </a:t>
            </a:r>
            <a:r>
              <a:rPr lang="cs-CZ" sz="1800" dirty="0" err="1" smtClean="0">
                <a:solidFill>
                  <a:srgbClr val="000099"/>
                </a:solidFill>
                <a:sym typeface="Wingdings" pitchFamily="2" charset="2"/>
              </a:rPr>
              <a:t>poll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 (</a:t>
            </a:r>
            <a:r>
              <a:rPr lang="cs-CZ" sz="1800" i="1" dirty="0" smtClean="0">
                <a:solidFill>
                  <a:srgbClr val="000099"/>
                </a:solidFill>
                <a:sym typeface="Wingdings" pitchFamily="2" charset="2"/>
              </a:rPr>
              <a:t>výzkum voličů opouštějících volební místnosti</a:t>
            </a:r>
            <a:r>
              <a:rPr lang="cs-CZ" sz="1800" dirty="0" smtClean="0">
                <a:solidFill>
                  <a:srgbClr val="000099"/>
                </a:solidFill>
                <a:sym typeface="Wingdings" pitchFamily="2" charset="2"/>
              </a:rPr>
              <a:t>) , ale ČT nabídne nejaktuálnější data z bleskového sociologického šetření o rozhodování voličů</a:t>
            </a:r>
            <a:r>
              <a:rPr lang="cs-CZ" sz="1800" dirty="0" smtClean="0">
                <a:solidFill>
                  <a:srgbClr val="000099"/>
                </a:solidFill>
              </a:rPr>
              <a:t> ještě před oficiálními daty ČSÚ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99"/>
                </a:solidFill>
              </a:rPr>
              <a:t>• Václav Moravec bude ve studiu komentovat výsledky a aktuální dění s předními politology, výzkumníky a novináři</a:t>
            </a:r>
          </a:p>
          <a:p>
            <a:pPr marL="0" indent="0">
              <a:buNone/>
            </a:pPr>
            <a:endParaRPr lang="cs-CZ" sz="1800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16632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67744" y="260647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cap="all" dirty="0" smtClean="0">
              <a:solidFill>
                <a:srgbClr val="003399"/>
              </a:solidFill>
            </a:endParaRPr>
          </a:p>
          <a:p>
            <a:r>
              <a:rPr lang="cs-CZ" sz="2400" b="1" cap="all" dirty="0" smtClean="0">
                <a:solidFill>
                  <a:srgbClr val="003399"/>
                </a:solidFill>
                <a:latin typeface="+mn-lt"/>
              </a:rPr>
              <a:t>Volební studio</a:t>
            </a: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9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726</Words>
  <Application>Microsoft Office PowerPoint</Application>
  <PresentationFormat>Předvádění na obrazovce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Volby do krajských zastupitelstev a Senátu 2012 v české televizi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Volby do krajských zastupitelstev 2012</dc:title>
  <dc:creator>root</dc:creator>
  <cp:lastModifiedBy>Fričová Michaela</cp:lastModifiedBy>
  <cp:revision>68</cp:revision>
  <dcterms:created xsi:type="dcterms:W3CDTF">2012-07-14T13:55:30Z</dcterms:created>
  <dcterms:modified xsi:type="dcterms:W3CDTF">2012-08-07T09:21:50Z</dcterms:modified>
</cp:coreProperties>
</file>